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313" r:id="rId4"/>
    <p:sldId id="326" r:id="rId5"/>
    <p:sldId id="334" r:id="rId6"/>
    <p:sldId id="327" r:id="rId7"/>
    <p:sldId id="333" r:id="rId8"/>
    <p:sldId id="331" r:id="rId9"/>
    <p:sldId id="335" r:id="rId10"/>
    <p:sldId id="337" r:id="rId11"/>
    <p:sldId id="336" r:id="rId12"/>
    <p:sldId id="339" r:id="rId13"/>
    <p:sldId id="338" r:id="rId14"/>
    <p:sldId id="340" r:id="rId15"/>
    <p:sldId id="341" r:id="rId16"/>
    <p:sldId id="342" r:id="rId17"/>
    <p:sldId id="343" r:id="rId18"/>
    <p:sldId id="344" r:id="rId19"/>
    <p:sldId id="323" r:id="rId20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9"/>
    <a:srgbClr val="FFFF43"/>
    <a:srgbClr val="E9EDF4"/>
    <a:srgbClr val="D0D8E8"/>
    <a:srgbClr val="FFFFFF"/>
    <a:srgbClr val="D9FFEA"/>
    <a:srgbClr val="CDFFE4"/>
    <a:srgbClr val="BD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70613" autoAdjust="0"/>
  </p:normalViewPr>
  <p:slideViewPr>
    <p:cSldViewPr>
      <p:cViewPr varScale="1">
        <p:scale>
          <a:sx n="79" d="100"/>
          <a:sy n="79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7433E38-A712-41D0-BCF4-F3EFE8D8372B}" type="datetimeFigureOut">
              <a:rPr lang="en-AU"/>
              <a:pPr>
                <a:defRPr/>
              </a:pPr>
              <a:t>2/06/2016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B0BF94-9BCE-45DE-AFCC-7202F8777A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1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BF94-9BCE-45DE-AFCC-7202F8777A5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09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r>
              <a:rPr lang="en-AU" dirty="0" smtClean="0"/>
              <a:t>Surprisingly, the team took hold of the challenge</a:t>
            </a:r>
            <a:r>
              <a:rPr lang="en-AU" baseline="0" dirty="0" smtClean="0"/>
              <a:t> of understanding recordkeeping.  </a:t>
            </a:r>
          </a:p>
          <a:p>
            <a:pPr marL="228600" indent="-228600" algn="l">
              <a:spcBef>
                <a:spcPct val="0"/>
              </a:spcBef>
            </a:pPr>
            <a:r>
              <a:rPr lang="en-AU" baseline="0" dirty="0" smtClean="0"/>
              <a:t>They were excited about it and wanted to roll out a big project across the business.</a:t>
            </a:r>
          </a:p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r>
              <a:rPr lang="en-AU" sz="1800" dirty="0" smtClean="0"/>
              <a:t>What could possibly go wrong?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l">
              <a:spcBef>
                <a:spcPct val="0"/>
              </a:spcBef>
            </a:pPr>
            <a:r>
              <a:rPr lang="en-AU" sz="1600" dirty="0" smtClean="0"/>
              <a:t>We</a:t>
            </a:r>
            <a:r>
              <a:rPr lang="en-AU" sz="1600" baseline="0" dirty="0" smtClean="0"/>
              <a:t> didn’t understand our own limitations.  We were mesmerised by all the possibilities.  We saw shiny things and ran after them.</a:t>
            </a:r>
          </a:p>
          <a:p>
            <a:pPr marL="228600" indent="-228600" algn="l">
              <a:spcBef>
                <a:spcPct val="0"/>
              </a:spcBef>
            </a:pPr>
            <a:endParaRPr lang="en-AU" sz="160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D5049-1205-4D81-9BDD-0E99E12057A6}" type="slidenum">
              <a:rPr lang="en-AU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301208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00" y="5148000"/>
            <a:ext cx="6228296" cy="1143000"/>
          </a:xfrm>
        </p:spPr>
        <p:txBody>
          <a:bodyPr lIns="0" tIns="0" rIns="0" b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B52D-0A79-4435-93BE-84667EB5BC25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7CF4-B1B0-4A1E-AF10-47C1169F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63"/>
            <a:ext cx="9144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8000" y="432000"/>
            <a:ext cx="7128000" cy="5508000"/>
          </a:xfrm>
        </p:spPr>
        <p:txBody>
          <a:bodyPr/>
          <a:lstStyle>
            <a:lvl3pPr marL="1800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rcRect r="28654"/>
          <a:stretch>
            <a:fillRect/>
          </a:stretch>
        </p:blipFill>
        <p:spPr bwMode="auto">
          <a:xfrm>
            <a:off x="0" y="-100013"/>
            <a:ext cx="2292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0C6EE7-868B-4F83-9679-AB49BC4B785A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E10A2-3607-471A-B6FA-2A8F2534D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algn="l" rtl="0" fontAlgn="base">
        <a:lnSpc>
          <a:spcPts val="2300"/>
        </a:lnSpc>
        <a:spcBef>
          <a:spcPct val="0"/>
        </a:spcBef>
        <a:spcAft>
          <a:spcPts val="1138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700"/>
        </a:lnSpc>
        <a:spcBef>
          <a:spcPct val="0"/>
        </a:spcBef>
        <a:spcAft>
          <a:spcPts val="1700"/>
        </a:spcAft>
        <a:buFont typeface="Arial" charset="0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indent="-179388" algn="l" rtl="0" fontAlgn="base">
        <a:lnSpc>
          <a:spcPts val="1700"/>
        </a:lnSpc>
        <a:spcBef>
          <a:spcPct val="0"/>
        </a:spcBef>
        <a:spcAft>
          <a:spcPts val="1138"/>
        </a:spcAft>
        <a:buClr>
          <a:schemeClr val="bg2"/>
        </a:buClr>
        <a:buFont typeface="Arial" charset="0"/>
        <a:buChar char="˃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ideo%20-%20Records%20Management%20Infomercial%2013032013%20FINAL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ideo%20-%20Records%20Management%20Infomercial%2013032013%20FINAL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deo%20-%20Records%20Management%20Infomercial%2013032013%20FINAL.wm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Video%20-%20Records%20Management%20Infomercial%2013032013%20FINAL.wm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67250"/>
            <a:ext cx="9144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5613"/>
            <a:ext cx="9144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143668" y="908720"/>
            <a:ext cx="8856663" cy="2736304"/>
          </a:xfr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en-AU" sz="3500" dirty="0">
                <a:solidFill>
                  <a:schemeClr val="tx1"/>
                </a:solidFill>
              </a:rPr>
              <a:t>Records Management </a:t>
            </a:r>
            <a:r>
              <a:rPr lang="en-AU" sz="3500" dirty="0" smtClean="0">
                <a:solidFill>
                  <a:schemeClr val="tx1"/>
                </a:solidFill>
              </a:rPr>
              <a:t/>
            </a:r>
            <a:br>
              <a:rPr lang="en-AU" sz="3500" dirty="0" smtClean="0">
                <a:solidFill>
                  <a:schemeClr val="tx1"/>
                </a:solidFill>
              </a:rPr>
            </a:br>
            <a:r>
              <a:rPr lang="en-AU" sz="3500" dirty="0" smtClean="0">
                <a:solidFill>
                  <a:schemeClr val="tx1"/>
                </a:solidFill>
              </a:rPr>
              <a:t>Network Meeting</a:t>
            </a:r>
            <a:r>
              <a:rPr lang="en-AU" altLang="en-US" sz="2500" i="1" dirty="0" smtClean="0">
                <a:solidFill>
                  <a:schemeClr val="tx1"/>
                </a:solidFill>
              </a:rPr>
              <a:t/>
            </a:r>
            <a:br>
              <a:rPr lang="en-AU" altLang="en-US" sz="2500" i="1" dirty="0" smtClean="0">
                <a:solidFill>
                  <a:schemeClr val="tx1"/>
                </a:solidFill>
              </a:rPr>
            </a:br>
            <a:r>
              <a:rPr lang="en-AU" altLang="en-US" sz="2500" i="1" dirty="0" smtClean="0">
                <a:solidFill>
                  <a:schemeClr val="tx1"/>
                </a:solidFill>
              </a:rPr>
              <a:t/>
            </a:r>
            <a:br>
              <a:rPr lang="en-AU" altLang="en-US" sz="2500" i="1" dirty="0" smtClean="0">
                <a:solidFill>
                  <a:schemeClr val="tx1"/>
                </a:solidFill>
              </a:rPr>
            </a:br>
            <a:r>
              <a:rPr lang="en-AU" altLang="en-US" dirty="0" smtClean="0">
                <a:solidFill>
                  <a:schemeClr val="tx1"/>
                </a:solidFill>
              </a:rPr>
              <a:t/>
            </a:r>
            <a:br>
              <a:rPr lang="en-AU" altLang="en-US" dirty="0" smtClean="0">
                <a:solidFill>
                  <a:schemeClr val="tx1"/>
                </a:solidFill>
              </a:rPr>
            </a:br>
            <a:r>
              <a:rPr lang="en-AU" altLang="en-US" sz="2500" i="1" dirty="0" smtClean="0">
                <a:solidFill>
                  <a:schemeClr val="tx1"/>
                </a:solidFill>
              </a:rPr>
              <a:t>Public Record Office Victoria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5184576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Enthusiastic team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The team undertook Cert IV and other training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+mn-lt"/>
                <a:ea typeface="+mn-ea"/>
                <a:cs typeface="+mn-cs"/>
              </a:rPr>
              <a:t>They attended conferences and visited Records Managers who answered questions and demonstrated processes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+mn-lt"/>
                <a:ea typeface="+mn-ea"/>
                <a:cs typeface="+mn-cs"/>
              </a:rPr>
              <a:t>Started to understand how things were supposed to be</a:t>
            </a:r>
            <a:endParaRPr lang="en-AU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6785318" y="1403120"/>
            <a:ext cx="1389421" cy="421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4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24744"/>
            <a:ext cx="4968552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AU" sz="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AU" sz="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The rest of the staff didn’t care about records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They were free to make up their own rules and didn’t want to change that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They were too busy to learn yet another new process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They considered records to be the domain of the records team</a:t>
            </a:r>
            <a:endParaRPr lang="en-AU" sz="2400" dirty="0"/>
          </a:p>
          <a:p>
            <a:pPr>
              <a:defRPr/>
            </a:pP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043">
            <a:off x="6287868" y="1051595"/>
            <a:ext cx="1742081" cy="44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4968552" cy="532859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Staff don’t care about records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>
                    <a:lumMod val="85000"/>
                  </a:schemeClr>
                </a:solidFill>
              </a:rPr>
              <a:t>They were free to make up their own rules and didn’t want to change that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>
                    <a:lumMod val="85000"/>
                  </a:schemeClr>
                </a:solidFill>
              </a:rPr>
              <a:t>They were too busy to learn yet another new process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bg1">
                    <a:lumMod val="85000"/>
                  </a:schemeClr>
                </a:solidFill>
              </a:rPr>
              <a:t>They considered records to be the domain of the records team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However, they were frustrated by the results of their own bad record keeping</a:t>
            </a:r>
            <a:endParaRPr lang="en-AU" sz="2400" dirty="0"/>
          </a:p>
          <a:p>
            <a:pPr>
              <a:defRPr/>
            </a:pP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6443461" y="4320584"/>
            <a:ext cx="618266" cy="18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6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4896544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We created some positive interest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Built bridges to teams </a:t>
            </a:r>
            <a:r>
              <a:rPr lang="en-AU" sz="2400" dirty="0"/>
              <a:t>that cared about good record keeping – FOI, Privacy</a:t>
            </a:r>
            <a:r>
              <a:rPr lang="en-AU" sz="2400" dirty="0" smtClean="0"/>
              <a:t>, Business Improvement</a:t>
            </a:r>
            <a:endParaRPr lang="en-AU" sz="2400" dirty="0"/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Visited other teams to discuss their frustrations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We created a short video to help get our message across</a:t>
            </a:r>
            <a:endParaRPr lang="en-AU" sz="3200" dirty="0"/>
          </a:p>
        </p:txBody>
      </p:sp>
      <p:pic>
        <p:nvPicPr>
          <p:cNvPr id="9" name="Picture 8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6676595" y="1725343"/>
            <a:ext cx="1265100" cy="38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24744"/>
            <a:ext cx="4680520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We moved on with our plan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An RDA was created</a:t>
            </a:r>
          </a:p>
          <a:p>
            <a:pPr>
              <a:defRPr/>
            </a:pPr>
            <a:endParaRPr lang="en-AU" sz="3200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5670556" y="2117619"/>
            <a:ext cx="1265100" cy="3839360"/>
          </a:xfrm>
          <a:prstGeom prst="rect">
            <a:avLst/>
          </a:prstGeom>
        </p:spPr>
      </p:pic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1998148" y="2117619"/>
            <a:ext cx="1265100" cy="38393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44008" y="1268759"/>
            <a:ext cx="4680520" cy="486053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20000"/>
              </a:lnSpc>
            </a:pPr>
            <a:endParaRPr lang="en-AU" sz="2100" dirty="0" smtClean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 BCS was created</a:t>
            </a:r>
            <a:endParaRPr lang="en-AU" sz="2400" dirty="0"/>
          </a:p>
          <a:p>
            <a:pPr>
              <a:defRPr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41276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24744"/>
            <a:ext cx="5184576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We were assigned a project team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A team with no record keeping knowledge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Isolated from the business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Burdensome project methodology</a:t>
            </a:r>
            <a:endParaRPr lang="en-AU" sz="2400" dirty="0"/>
          </a:p>
          <a:p>
            <a:pPr>
              <a:defRPr/>
            </a:pP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043">
            <a:off x="6287868" y="1051595"/>
            <a:ext cx="1742081" cy="44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0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4896544" cy="30243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We were authorised to roll out an EDRMS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Funding was approved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Procurement process took place quickly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We had a new system</a:t>
            </a:r>
            <a:endParaRPr lang="en-AU" sz="3200" dirty="0"/>
          </a:p>
        </p:txBody>
      </p:sp>
      <p:pic>
        <p:nvPicPr>
          <p:cNvPr id="9" name="Picture 8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6676595" y="1725343"/>
            <a:ext cx="1265100" cy="38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8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24744"/>
            <a:ext cx="4680520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IT did not share our priorities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Conflicting priorities - a new record keeping system did not take precedence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As a shared service with </a:t>
            </a:r>
            <a:r>
              <a:rPr lang="en-AU" sz="2400" dirty="0" err="1" smtClean="0"/>
              <a:t>WorkSafe</a:t>
            </a:r>
            <a:r>
              <a:rPr lang="en-AU" sz="2400" dirty="0" smtClean="0"/>
              <a:t>, even more conflicting priorities</a:t>
            </a:r>
            <a:endParaRPr lang="en-AU" sz="2400" dirty="0"/>
          </a:p>
          <a:p>
            <a:pPr>
              <a:defRPr/>
            </a:pP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043">
            <a:off x="6287868" y="1051595"/>
            <a:ext cx="1742081" cy="44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64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5040560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We employed staff with expertise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Two specialists were added to the records team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No longer had to rely solely on consultants for guidance</a:t>
            </a:r>
          </a:p>
        </p:txBody>
      </p:sp>
      <p:pic>
        <p:nvPicPr>
          <p:cNvPr id="9" name="Picture 8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19054" flipH="1">
            <a:off x="6676595" y="1725343"/>
            <a:ext cx="1265100" cy="38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0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3788" y="1222288"/>
            <a:ext cx="8158692" cy="518457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100" dirty="0" smtClean="0"/>
              <a:t>It </a:t>
            </a:r>
            <a:r>
              <a:rPr lang="en-AU" sz="2100" dirty="0"/>
              <a:t>takes resilience to roll out a </a:t>
            </a:r>
            <a:r>
              <a:rPr lang="en-AU" sz="2100" dirty="0" smtClean="0"/>
              <a:t>record keeping program </a:t>
            </a:r>
            <a:r>
              <a:rPr lang="en-AU" sz="2100" dirty="0"/>
              <a:t>of work.  </a:t>
            </a:r>
            <a:endParaRPr lang="en-AU" sz="2100" dirty="0" smtClean="0"/>
          </a:p>
          <a:p>
            <a:pPr algn="l">
              <a:spcAft>
                <a:spcPts val="1400"/>
              </a:spcAft>
              <a:tabLst>
                <a:tab pos="354013" algn="l"/>
              </a:tabLst>
            </a:pPr>
            <a:r>
              <a:rPr lang="en-AU" sz="2100" dirty="0" smtClean="0"/>
              <a:t>	“</a:t>
            </a:r>
            <a:r>
              <a:rPr lang="en-AU" sz="2100" dirty="0"/>
              <a:t>You’ve got to have a bit of mongrel in you</a:t>
            </a:r>
            <a:r>
              <a:rPr lang="en-AU" sz="2100" dirty="0" smtClean="0"/>
              <a:t>.” </a:t>
            </a:r>
            <a:r>
              <a:rPr lang="en-AU" sz="2100" dirty="0"/>
              <a:t>Mick </a:t>
            </a:r>
            <a:r>
              <a:rPr lang="en-AU" sz="2100" dirty="0" err="1"/>
              <a:t>Malecki</a:t>
            </a:r>
            <a:endParaRPr lang="en-AU" sz="2100" dirty="0"/>
          </a:p>
          <a:p>
            <a:pPr marL="342900" indent="-342900" algn="l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2100" dirty="0" smtClean="0"/>
              <a:t>Good record keeping has benefits to users – stay the course.  Soon champions will sing the praises of the new way. </a:t>
            </a:r>
          </a:p>
          <a:p>
            <a:pPr marL="342900" indent="-342900" algn="l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2100" dirty="0" smtClean="0"/>
              <a:t>Find ways to help each team achieve their own goals through the configuration of the EDRMS for their records.</a:t>
            </a:r>
            <a:endParaRPr lang="en-AU" sz="2100" dirty="0"/>
          </a:p>
          <a:p>
            <a:pPr marL="342900" indent="-342900" algn="l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2100" dirty="0" smtClean="0"/>
              <a:t>Ensure the records team is capable of answering questions and supporting staff when they are frustrated or confused.  </a:t>
            </a:r>
          </a:p>
          <a:p>
            <a:pPr marL="342900" indent="-342900" algn="l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AU" sz="2100" dirty="0" smtClean="0"/>
              <a:t>Staff need to understand how the system will help them, but managers need to understand how we are complying with legislation and mitigating risk. Give everyone what they need.</a:t>
            </a:r>
            <a:endParaRPr lang="en-AU" sz="2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7320" y="692696"/>
            <a:ext cx="756084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</a:rPr>
              <a:t>Lessons learned </a:t>
            </a:r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…  </a:t>
            </a:r>
            <a:endParaRPr lang="en-AU" sz="2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2000" dirty="0"/>
          </a:p>
          <a:p>
            <a:pPr algn="l"/>
            <a:endParaRPr lang="en-AU" sz="1800" dirty="0" smtClean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085071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268760"/>
            <a:ext cx="7416823" cy="4608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</a:rPr>
              <a:t>What we do … </a:t>
            </a:r>
            <a:endParaRPr lang="en-AU" sz="2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Victorian </a:t>
            </a:r>
            <a:r>
              <a:rPr lang="en-AU" sz="2600" dirty="0"/>
              <a:t>Government Agency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/>
              <a:t>Promote road safety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/>
              <a:t>Improve the State's trauma system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/>
              <a:t>Support people who’ve been injured on our </a:t>
            </a:r>
            <a:r>
              <a:rPr lang="en-AU" sz="2600" dirty="0" smtClean="0"/>
              <a:t>roads</a:t>
            </a:r>
            <a:endParaRPr lang="en-AU" sz="2600" dirty="0"/>
          </a:p>
          <a:p>
            <a:pPr algn="l">
              <a:lnSpc>
                <a:spcPct val="120000"/>
              </a:lnSpc>
            </a:pPr>
            <a:endParaRPr lang="en-AU" sz="1200" dirty="0"/>
          </a:p>
          <a:p>
            <a:pPr algn="l">
              <a:lnSpc>
                <a:spcPct val="120000"/>
              </a:lnSpc>
            </a:pPr>
            <a:r>
              <a:rPr lang="en-AU" sz="2600" dirty="0"/>
              <a:t>Funded through payments made by Victorian motorists when they register their vehicles each year with VicRoads.</a:t>
            </a:r>
          </a:p>
          <a:p>
            <a:pPr algn="l"/>
            <a:endParaRPr lang="en-AU" sz="3200" dirty="0"/>
          </a:p>
          <a:p>
            <a:pPr algn="l"/>
            <a:r>
              <a:rPr lang="en-AU" sz="2600" b="1" dirty="0">
                <a:solidFill>
                  <a:schemeClr val="accent6">
                    <a:lumMod val="75000"/>
                  </a:schemeClr>
                </a:solidFill>
              </a:rPr>
              <a:t>Our vision … </a:t>
            </a:r>
          </a:p>
          <a:p>
            <a:pPr algn="l">
              <a:lnSpc>
                <a:spcPct val="120000"/>
              </a:lnSpc>
            </a:pPr>
            <a:r>
              <a:rPr lang="en-AU" sz="2600" dirty="0"/>
              <a:t>A future where every </a:t>
            </a:r>
            <a:r>
              <a:rPr lang="en-AU" sz="2600" dirty="0" smtClean="0"/>
              <a:t>journey </a:t>
            </a:r>
            <a:r>
              <a:rPr lang="en-AU" sz="2600" dirty="0"/>
              <a:t>is a safe one</a:t>
            </a:r>
          </a:p>
          <a:p>
            <a:pPr algn="l"/>
            <a:endParaRPr lang="en-AU" sz="3200" dirty="0"/>
          </a:p>
          <a:p>
            <a:pPr algn="l"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42775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412776"/>
            <a:ext cx="8064896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</a:rPr>
              <a:t>Our story begins … </a:t>
            </a:r>
            <a:endParaRPr lang="en-AU" sz="2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/>
              <a:t>Transport Accident Act </a:t>
            </a:r>
            <a:r>
              <a:rPr lang="en-AU" sz="2600" dirty="0" smtClean="0"/>
              <a:t>1986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An organisation was born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A record keeping system was in place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Including an RDA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Staff understood their record keeping obligations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Procedures included record keeping tasks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Everything was under control</a:t>
            </a:r>
            <a:endParaRPr lang="en-AU" sz="3200" dirty="0"/>
          </a:p>
          <a:p>
            <a:pPr algn="l"/>
            <a:endParaRPr lang="en-AU" sz="3200" dirty="0"/>
          </a:p>
          <a:p>
            <a:pPr algn="l"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03632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192771" cy="41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196752"/>
            <a:ext cx="7416823" cy="230425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</a:rPr>
              <a:t>Fast forward 20 years  </a:t>
            </a:r>
          </a:p>
          <a:p>
            <a:pPr algn="l"/>
            <a:endParaRPr lang="en-AU" sz="10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As an innovative business, the TAC adapted to research and emerging technology.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And restructured</a:t>
            </a:r>
          </a:p>
          <a:p>
            <a:pPr algn="l"/>
            <a:endParaRPr lang="en-AU" sz="3200" dirty="0"/>
          </a:p>
          <a:p>
            <a:pPr algn="l"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 rot="20796507">
            <a:off x="1979053" y="3525423"/>
            <a:ext cx="2243954" cy="2281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 rot="373147">
            <a:off x="6012359" y="1027744"/>
            <a:ext cx="2243954" cy="22810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>
            <a:off x="5436096" y="3296579"/>
            <a:ext cx="2243954" cy="22810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 rot="1469758">
            <a:off x="623430" y="1271266"/>
            <a:ext cx="2243954" cy="228106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 rot="20983062">
            <a:off x="3534812" y="1160734"/>
            <a:ext cx="2243954" cy="22810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500"/>
          <a:stretch/>
        </p:blipFill>
        <p:spPr>
          <a:xfrm rot="373147">
            <a:off x="2226865" y="953532"/>
            <a:ext cx="4859848" cy="49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2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2792" y="1124744"/>
            <a:ext cx="7416823" cy="498396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600" b="1" dirty="0" smtClean="0">
                <a:solidFill>
                  <a:schemeClr val="accent6">
                    <a:lumMod val="75000"/>
                  </a:schemeClr>
                </a:solidFill>
              </a:rPr>
              <a:t>Fast forward 20 years … </a:t>
            </a:r>
            <a:endParaRPr lang="en-AU" sz="26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Until we had </a:t>
            </a:r>
            <a:r>
              <a:rPr lang="en-AU" sz="2400" dirty="0" smtClean="0"/>
              <a:t>accidentally restructured </a:t>
            </a:r>
            <a:r>
              <a:rPr lang="en-AU" sz="2400" dirty="0"/>
              <a:t>all the records knowledge </a:t>
            </a:r>
            <a:r>
              <a:rPr lang="en-AU" sz="2400" dirty="0" smtClean="0"/>
              <a:t>out</a:t>
            </a:r>
            <a:endParaRPr lang="en-AU" sz="2400" dirty="0"/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Then we moved to </a:t>
            </a:r>
            <a:r>
              <a:rPr lang="en-AU" sz="2400" dirty="0" smtClean="0"/>
              <a:t>Geelong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As far as record keeping was concerned, we were</a:t>
            </a:r>
            <a:endParaRPr lang="en-AU" sz="2400" dirty="0"/>
          </a:p>
          <a:p>
            <a:pPr algn="l"/>
            <a:r>
              <a:rPr lang="en-AU" sz="2400" dirty="0" smtClean="0"/>
              <a:t>     </a:t>
            </a:r>
            <a:r>
              <a:rPr lang="en-AU" sz="200" dirty="0" smtClean="0"/>
              <a:t>    </a:t>
            </a:r>
            <a:r>
              <a:rPr lang="en-AU" sz="2400" dirty="0" smtClean="0"/>
              <a:t>ignorant </a:t>
            </a:r>
            <a:r>
              <a:rPr lang="en-AU" sz="2400" dirty="0"/>
              <a:t>of our </a:t>
            </a:r>
            <a:r>
              <a:rPr lang="en-AU" sz="2400" dirty="0" smtClean="0"/>
              <a:t>obligations</a:t>
            </a:r>
            <a:r>
              <a:rPr lang="en-AU" sz="2400" dirty="0"/>
              <a:t>.</a:t>
            </a:r>
          </a:p>
          <a:p>
            <a:pPr algn="l"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5" t="3920" r="11295"/>
          <a:stretch/>
        </p:blipFill>
        <p:spPr bwMode="auto">
          <a:xfrm>
            <a:off x="1550863" y="257799"/>
            <a:ext cx="6120680" cy="60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022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7416823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And that’s when the game began … </a:t>
            </a:r>
            <a:endParaRPr lang="en-AU" sz="24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Records Management Project</a:t>
            </a: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1566764"/>
            <a:ext cx="7416823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600" dirty="0" smtClean="0"/>
              <a:t>Snakes and Ladders</a:t>
            </a: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4"/>
          <a:stretch/>
        </p:blipFill>
        <p:spPr>
          <a:xfrm>
            <a:off x="2403275" y="2144957"/>
            <a:ext cx="4112942" cy="4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8244408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Started with an audit that resulted in </a:t>
            </a:r>
          </a:p>
          <a:p>
            <a:pPr algn="l"/>
            <a:endParaRPr lang="en-AU" sz="10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dirty="0" smtClean="0"/>
              <a:t>Buy </a:t>
            </a:r>
            <a:r>
              <a:rPr lang="en-AU" sz="2400" dirty="0"/>
              <a:t>in from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dirty="0" smtClean="0"/>
              <a:t>A new records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dirty="0" smtClean="0"/>
              <a:t>A plan</a:t>
            </a:r>
            <a:endParaRPr lang="en-AU" sz="2400" dirty="0"/>
          </a:p>
          <a:p>
            <a:pPr marL="2959100" lvl="8" algn="l">
              <a:lnSpc>
                <a:spcPct val="120000"/>
              </a:lnSpc>
            </a:pPr>
            <a:endParaRPr lang="en-AU" sz="2600" dirty="0" smtClean="0"/>
          </a:p>
          <a:p>
            <a:pPr algn="l">
              <a:lnSpc>
                <a:spcPct val="170000"/>
              </a:lnSpc>
              <a:defRPr/>
            </a:pPr>
            <a:endParaRPr lang="en-AU" sz="1800" dirty="0" smtClean="0">
              <a:latin typeface="+mn-lt"/>
              <a:ea typeface="+mn-ea"/>
              <a:cs typeface="+mn-cs"/>
            </a:endParaRPr>
          </a:p>
          <a:p>
            <a:pPr algn="l">
              <a:lnSpc>
                <a:spcPct val="170000"/>
              </a:lnSpc>
              <a:defRPr/>
            </a:pPr>
            <a:endParaRPr lang="en-AU" sz="18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778212" flipH="1">
            <a:off x="1820636" y="3114516"/>
            <a:ext cx="934718" cy="283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69450" flipH="1">
            <a:off x="3654252" y="3106167"/>
            <a:ext cx="934718" cy="283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r="43584" b="5434"/>
          <a:stretch/>
        </p:blipFill>
        <p:spPr>
          <a:xfrm rot="1869450" flipH="1">
            <a:off x="5612628" y="3106167"/>
            <a:ext cx="934718" cy="28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59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08063" y="692150"/>
            <a:ext cx="7667625" cy="649288"/>
          </a:xfrm>
        </p:spPr>
        <p:txBody>
          <a:bodyPr/>
          <a:lstStyle/>
          <a:p>
            <a:pPr>
              <a:spcAft>
                <a:spcPts val="1700"/>
              </a:spcAft>
            </a:pPr>
            <a:r>
              <a:rPr lang="en-AU" altLang="en-US" sz="2400" dirty="0" smtClean="0"/>
              <a:t>Transport Accident Commission (TAC)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1196752"/>
            <a:ext cx="7704856" cy="489654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Change of plan</a:t>
            </a:r>
          </a:p>
          <a:p>
            <a:pPr algn="l"/>
            <a:endParaRPr lang="en-AU" sz="500" b="1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algn="l"/>
            <a:endParaRPr lang="en-AU" sz="500" b="1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400" dirty="0" smtClean="0"/>
              <a:t>We made unwise choices and changed the original plan written by a consultant.</a:t>
            </a:r>
            <a:endParaRPr lang="en-AU" sz="2400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137">
            <a:off x="3534791" y="2247233"/>
            <a:ext cx="1539365" cy="39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0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C PPT 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 PPT Corporate</Template>
  <TotalTime>72188</TotalTime>
  <Words>670</Words>
  <Application>Microsoft Office PowerPoint</Application>
  <PresentationFormat>On-screen Show (4:3)</PresentationFormat>
  <Paragraphs>156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TAC PPT Corporate</vt:lpstr>
      <vt:lpstr>Records Management  Network Meeting   Public Record Office Victoria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TAC and WorkSafe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Heading</dc:title>
  <dc:creator>Lynette Morgan</dc:creator>
  <cp:lastModifiedBy>Alan Kong</cp:lastModifiedBy>
  <cp:revision>220</cp:revision>
  <cp:lastPrinted>2014-04-09T04:20:17Z</cp:lastPrinted>
  <dcterms:created xsi:type="dcterms:W3CDTF">2013-12-30T05:53:10Z</dcterms:created>
  <dcterms:modified xsi:type="dcterms:W3CDTF">2016-06-02T03:52:19Z</dcterms:modified>
</cp:coreProperties>
</file>