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64" r:id="rId3"/>
    <p:sldId id="273" r:id="rId4"/>
    <p:sldId id="281" r:id="rId5"/>
    <p:sldId id="274" r:id="rId6"/>
    <p:sldId id="275" r:id="rId7"/>
    <p:sldId id="276" r:id="rId8"/>
    <p:sldId id="291" r:id="rId9"/>
    <p:sldId id="277" r:id="rId10"/>
    <p:sldId id="278" r:id="rId11"/>
    <p:sldId id="282" r:id="rId12"/>
    <p:sldId id="283" r:id="rId13"/>
    <p:sldId id="284" r:id="rId14"/>
    <p:sldId id="296" r:id="rId15"/>
    <p:sldId id="285" r:id="rId16"/>
    <p:sldId id="287" r:id="rId17"/>
    <p:sldId id="288" r:id="rId18"/>
    <p:sldId id="286" r:id="rId19"/>
    <p:sldId id="289" r:id="rId20"/>
    <p:sldId id="290" r:id="rId21"/>
    <p:sldId id="280" r:id="rId22"/>
    <p:sldId id="292" r:id="rId23"/>
    <p:sldId id="294" r:id="rId24"/>
    <p:sldId id="295" r:id="rId25"/>
    <p:sldId id="293" r:id="rId26"/>
    <p:sldId id="272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3" autoAdjust="0"/>
  </p:normalViewPr>
  <p:slideViewPr>
    <p:cSldViewPr>
      <p:cViewPr varScale="1">
        <p:scale>
          <a:sx n="112" d="100"/>
          <a:sy n="112" d="100"/>
        </p:scale>
        <p:origin x="-84" y="-312"/>
      </p:cViewPr>
      <p:guideLst>
        <p:guide orient="horz" pos="1620"/>
        <p:guide orient="horz" pos="5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DD8365-EE7C-47F5-9D92-0F3D1D246991}" type="datetimeFigureOut">
              <a:rPr lang="en-AU"/>
              <a:pPr>
                <a:defRPr/>
              </a:pPr>
              <a:t>4/06/15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821D10-E5C0-4BEA-929F-029F04C9E81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A369A0-15B6-44D9-8529-F00D8946F96C}" type="datetimeFigureOut">
              <a:rPr lang="en-AU"/>
              <a:pPr>
                <a:defRPr/>
              </a:pPr>
              <a:t>4/06/15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C9BAF0-9C01-46A5-A84C-A625E74E484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BB70B-DA74-4C06-AFE2-C22009E143B3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1588" y="4125913"/>
            <a:ext cx="9170987" cy="1017587"/>
            <a:chOff x="1497" y="5500319"/>
            <a:chExt cx="9170984" cy="1357681"/>
          </a:xfrm>
        </p:grpSpPr>
        <p:sp>
          <p:nvSpPr>
            <p:cNvPr id="6" name="Rectangle 7"/>
            <p:cNvSpPr/>
            <p:nvPr userDrawn="1"/>
          </p:nvSpPr>
          <p:spPr>
            <a:xfrm>
              <a:off x="1497" y="5940877"/>
              <a:ext cx="9158284" cy="917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497" y="5563861"/>
              <a:ext cx="9170984" cy="931950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6322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497" y="5563861"/>
              <a:ext cx="7365998" cy="432086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7367495" y="5563861"/>
              <a:ext cx="1804986" cy="86840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pic>
          <p:nvPicPr>
            <p:cNvPr id="11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DDF9-72EB-4F7E-8D7A-2CC6BA9E3A40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957263"/>
            <a:ext cx="8460000" cy="34194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4521A-1251-418B-B8E0-7795517EFFF0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>
            <a:grpSpLocks/>
          </p:cNvGrpSpPr>
          <p:nvPr userDrawn="1"/>
        </p:nvGrpSpPr>
        <p:grpSpPr bwMode="auto">
          <a:xfrm>
            <a:off x="-7938" y="4541838"/>
            <a:ext cx="9161463" cy="601662"/>
            <a:chOff x="-7938" y="6056313"/>
            <a:chExt cx="9161463" cy="80168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grpSp>
          <p:nvGrpSpPr>
            <p:cNvPr id="5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6944"/>
                <a:ext cx="9143026" cy="689580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313"/>
                <a:ext cx="9143026" cy="389211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 userDrawn="1"/>
            </p:nvSpPr>
            <p:spPr bwMode="auto">
              <a:xfrm>
                <a:off x="1495" y="6111366"/>
                <a:ext cx="7891992" cy="298253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 userDrawn="1"/>
            </p:nvSpPr>
            <p:spPr bwMode="auto">
              <a:xfrm>
                <a:off x="7893487" y="6111366"/>
                <a:ext cx="1251034" cy="600738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1" y="957263"/>
            <a:ext cx="7477125" cy="3419476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3DD8B9-CD5C-47F8-8AEE-3AA91C2CD07F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 userDrawn="1"/>
        </p:nvGrpSpPr>
        <p:grpSpPr bwMode="auto">
          <a:xfrm>
            <a:off x="0" y="4125913"/>
            <a:ext cx="9167813" cy="747712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1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916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4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9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0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1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2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5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7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8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9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4" y="2787774"/>
            <a:ext cx="6121438" cy="11544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058694"/>
            <a:ext cx="8461374" cy="639365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 userDrawn="1"/>
        </p:nvGrpSpPr>
        <p:grpSpPr bwMode="auto">
          <a:xfrm>
            <a:off x="0" y="4125913"/>
            <a:ext cx="9167813" cy="747712"/>
            <a:chOff x="608" y="5500319"/>
            <a:chExt cx="9167813" cy="996950"/>
          </a:xfrm>
        </p:grpSpPr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0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916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9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0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1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2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3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4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5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6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7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8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9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4" y="1626645"/>
            <a:ext cx="6121438" cy="231552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-26988" y="268288"/>
            <a:ext cx="9199563" cy="4875212"/>
            <a:chOff x="-26988" y="357188"/>
            <a:chExt cx="9199469" cy="6500812"/>
          </a:xfrm>
        </p:grpSpPr>
        <p:grpSp>
          <p:nvGrpSpPr>
            <p:cNvPr id="6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-17463" y="1972336"/>
                <a:ext cx="9186769" cy="956811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-17463" y="2450742"/>
                <a:ext cx="9186769" cy="47840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1" name="Freeform 19"/>
              <p:cNvSpPr>
                <a:spLocks/>
              </p:cNvSpPr>
              <p:nvPr userDrawn="1"/>
            </p:nvSpPr>
            <p:spPr bwMode="auto">
              <a:xfrm>
                <a:off x="-17463" y="1656927"/>
                <a:ext cx="9186769" cy="95257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-17463" y="2131100"/>
                <a:ext cx="9186769" cy="47840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-17463" y="1337284"/>
                <a:ext cx="9186769" cy="954695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 userDrawn="1"/>
            </p:nvSpPr>
            <p:spPr bwMode="auto">
              <a:xfrm>
                <a:off x="-17463" y="1811456"/>
                <a:ext cx="9186769" cy="480523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769" cy="956811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769" cy="478406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7" name="Freeform 25"/>
              <p:cNvSpPr>
                <a:spLocks/>
              </p:cNvSpPr>
              <p:nvPr userDrawn="1"/>
            </p:nvSpPr>
            <p:spPr bwMode="auto">
              <a:xfrm>
                <a:off x="-17463" y="676830"/>
                <a:ext cx="9186769" cy="954695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8" name="Freeform 26"/>
              <p:cNvSpPr>
                <a:spLocks/>
              </p:cNvSpPr>
              <p:nvPr userDrawn="1"/>
            </p:nvSpPr>
            <p:spPr bwMode="auto">
              <a:xfrm>
                <a:off x="-17463" y="676830"/>
                <a:ext cx="9186769" cy="478406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-17463" y="996474"/>
                <a:ext cx="9186769" cy="95257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-17463" y="996474"/>
                <a:ext cx="9186769" cy="47417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8" name="Rectangle 30"/>
              <p:cNvSpPr/>
              <p:nvPr userDrawn="1"/>
            </p:nvSpPr>
            <p:spPr>
              <a:xfrm>
                <a:off x="1588" y="5941410"/>
                <a:ext cx="9158193" cy="9165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/>
              </a:p>
            </p:txBody>
          </p:sp>
          <p:grpSp>
            <p:nvGrpSpPr>
              <p:cNvPr id="9" name="Group 31"/>
              <p:cNvGrpSpPr>
                <a:grpSpLocks/>
              </p:cNvGrpSpPr>
              <p:nvPr userDrawn="1"/>
            </p:nvGrpSpPr>
            <p:grpSpPr bwMode="auto"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24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588" y="5564612"/>
                  <a:ext cx="9170893" cy="931408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5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588" y="5501107"/>
                  <a:ext cx="9170893" cy="433951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6" name="Freeform 9"/>
                <p:cNvSpPr>
                  <a:spLocks/>
                </p:cNvSpPr>
                <p:nvPr userDrawn="1"/>
              </p:nvSpPr>
              <p:spPr bwMode="auto">
                <a:xfrm>
                  <a:off x="1588" y="5564612"/>
                  <a:ext cx="7365925" cy="431835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8" name="Freeform 10"/>
                <p:cNvSpPr>
                  <a:spLocks/>
                </p:cNvSpPr>
                <p:nvPr userDrawn="1"/>
              </p:nvSpPr>
              <p:spPr bwMode="auto">
                <a:xfrm>
                  <a:off x="7367513" y="5564612"/>
                  <a:ext cx="1804968" cy="867903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</p:grpSp>
          <p:pic>
            <p:nvPicPr>
              <p:cNvPr id="10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12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13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14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15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16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17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18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19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0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1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2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3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>
            <a:grpSpLocks/>
          </p:cNvGrpSpPr>
          <p:nvPr userDrawn="1"/>
        </p:nvGrpSpPr>
        <p:grpSpPr bwMode="auto">
          <a:xfrm>
            <a:off x="0" y="4125913"/>
            <a:ext cx="9167813" cy="747712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1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5" cy="433916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 userDrawn="1"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9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0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1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2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5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7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8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9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/>
          <p:cNvGrpSpPr>
            <a:grpSpLocks/>
          </p:cNvGrpSpPr>
          <p:nvPr userDrawn="1"/>
        </p:nvGrpSpPr>
        <p:grpSpPr bwMode="auto">
          <a:xfrm>
            <a:off x="-26988" y="268288"/>
            <a:ext cx="9194801" cy="4605337"/>
            <a:chOff x="-26988" y="357188"/>
            <a:chExt cx="9195409" cy="6140081"/>
          </a:xfrm>
        </p:grpSpPr>
        <p:grpSp>
          <p:nvGrpSpPr>
            <p:cNvPr id="6" name="Group 28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20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36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8544" y="5669023"/>
                  <a:ext cx="9168419" cy="99689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37" name="Freeform 24"/>
                <p:cNvSpPr>
                  <a:spLocks/>
                </p:cNvSpPr>
                <p:nvPr userDrawn="1"/>
              </p:nvSpPr>
              <p:spPr bwMode="auto">
                <a:xfrm>
                  <a:off x="-8544" y="5732519"/>
                  <a:ext cx="7363312" cy="433890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38" name="Freeform 25"/>
                <p:cNvSpPr>
                  <a:spLocks/>
                </p:cNvSpPr>
                <p:nvPr userDrawn="1"/>
              </p:nvSpPr>
              <p:spPr bwMode="auto">
                <a:xfrm>
                  <a:off x="7354768" y="5732519"/>
                  <a:ext cx="1805107" cy="869898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</p:grpSp>
          <p:pic>
            <p:nvPicPr>
              <p:cNvPr id="21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5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6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3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3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3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3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3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  <p:sp>
              <p:nvSpPr>
                <p:cNvPr id="3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AU" dirty="0">
                    <a:latin typeface="+mn-lt"/>
                  </a:endParaRPr>
                </a:p>
              </p:txBody>
            </p:sp>
          </p:grp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8" name="Freeform 17"/>
              <p:cNvSpPr>
                <a:spLocks/>
              </p:cNvSpPr>
              <p:nvPr userDrawn="1"/>
            </p:nvSpPr>
            <p:spPr bwMode="auto">
              <a:xfrm>
                <a:off x="-17463" y="1972107"/>
                <a:ext cx="9187471" cy="956676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9" name="Freeform 18"/>
              <p:cNvSpPr>
                <a:spLocks/>
              </p:cNvSpPr>
              <p:nvPr userDrawn="1"/>
            </p:nvSpPr>
            <p:spPr bwMode="auto">
              <a:xfrm>
                <a:off x="-17463" y="2450445"/>
                <a:ext cx="9187471" cy="478338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0" name="Freeform 19"/>
              <p:cNvSpPr>
                <a:spLocks/>
              </p:cNvSpPr>
              <p:nvPr userDrawn="1"/>
            </p:nvSpPr>
            <p:spPr bwMode="auto">
              <a:xfrm>
                <a:off x="-17463" y="1656744"/>
                <a:ext cx="9187471" cy="952443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1" name="Freeform 20"/>
              <p:cNvSpPr>
                <a:spLocks/>
              </p:cNvSpPr>
              <p:nvPr userDrawn="1"/>
            </p:nvSpPr>
            <p:spPr bwMode="auto">
              <a:xfrm>
                <a:off x="-17463" y="2130848"/>
                <a:ext cx="9187471" cy="478338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2" name="Freeform 21"/>
              <p:cNvSpPr>
                <a:spLocks/>
              </p:cNvSpPr>
              <p:nvPr userDrawn="1"/>
            </p:nvSpPr>
            <p:spPr bwMode="auto">
              <a:xfrm>
                <a:off x="-17463" y="1337145"/>
                <a:ext cx="9187471" cy="954560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3" name="Freeform 22"/>
              <p:cNvSpPr>
                <a:spLocks/>
              </p:cNvSpPr>
              <p:nvPr userDrawn="1"/>
            </p:nvSpPr>
            <p:spPr bwMode="auto">
              <a:xfrm>
                <a:off x="-17463" y="1811250"/>
                <a:ext cx="9187471" cy="48045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4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7471" cy="956676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7471" cy="4783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 userDrawn="1"/>
            </p:nvSpPr>
            <p:spPr bwMode="auto">
              <a:xfrm>
                <a:off x="-17463" y="676785"/>
                <a:ext cx="9187471" cy="954560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7" name="Freeform 26"/>
              <p:cNvSpPr>
                <a:spLocks/>
              </p:cNvSpPr>
              <p:nvPr userDrawn="1"/>
            </p:nvSpPr>
            <p:spPr bwMode="auto">
              <a:xfrm>
                <a:off x="-17463" y="676785"/>
                <a:ext cx="9187471" cy="4783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8" name="Freeform 27"/>
              <p:cNvSpPr>
                <a:spLocks/>
              </p:cNvSpPr>
              <p:nvPr userDrawn="1"/>
            </p:nvSpPr>
            <p:spPr bwMode="auto">
              <a:xfrm>
                <a:off x="-17463" y="996383"/>
                <a:ext cx="9187471" cy="952443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  <p:sp>
            <p:nvSpPr>
              <p:cNvPr id="19" name="Freeform 28"/>
              <p:cNvSpPr>
                <a:spLocks/>
              </p:cNvSpPr>
              <p:nvPr userDrawn="1"/>
            </p:nvSpPr>
            <p:spPr bwMode="auto">
              <a:xfrm>
                <a:off x="-17463" y="996383"/>
                <a:ext cx="9187471" cy="474105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AU" dirty="0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2341960"/>
            <a:ext cx="8467494" cy="8100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3192819"/>
            <a:ext cx="847571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4219469"/>
            <a:ext cx="4752000" cy="108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3314-AE42-4182-9130-9127FFBCE9FC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BD38-D8F6-4919-9410-1B5C0474E50F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02500"/>
            <a:ext cx="846000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F694-BEE2-4EEB-B855-B8535386B39C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951310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951310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D570-D512-482B-8E65-AC2D269B40A8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C4E1-71C1-4EA1-B020-5949B375B10B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9525" y="4538663"/>
            <a:ext cx="9169400" cy="636587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5786"/>
              <a:ext cx="9161463" cy="8027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130"/>
              <a:ext cx="9142412" cy="4913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130"/>
              <a:ext cx="9142412" cy="4913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6375"/>
              <a:ext cx="9142412" cy="690464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130"/>
              <a:ext cx="9142412" cy="389710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854"/>
              <a:ext cx="7891462" cy="298636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854"/>
              <a:ext cx="1250950" cy="601509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>
                <a:latin typeface="+mn-lt"/>
              </a:endParaRPr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540"/>
              <a:ext cx="9167813" cy="544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1044" name="Picture 7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58775" y="206375"/>
            <a:ext cx="84613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8775" y="950913"/>
            <a:ext cx="846137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4878388"/>
            <a:ext cx="6083300" cy="93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4878388"/>
            <a:ext cx="288925" cy="95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EF0F0D6-4E88-4A89-8A3A-C6355B311107}" type="slidenum">
              <a:rPr lang="en-AU"/>
              <a:pPr>
                <a:defRPr/>
              </a:pPr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2495550"/>
            <a:ext cx="9161463" cy="600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0" y="2728913"/>
            <a:ext cx="9142413" cy="3667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2490788"/>
            <a:ext cx="9169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2719388"/>
            <a:ext cx="916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67" r:id="rId12"/>
    <p:sldLayoutId id="2147483668" r:id="rId13"/>
    <p:sldLayoutId id="214748366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9pPr>
    </p:titleStyle>
    <p:bodyStyle>
      <a:lvl1pPr marL="2159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77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159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Calibri" pitchFamily="34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log.commlabindia.com/elearning/product-knowledge-in-selling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image.csiro.au/image/411/protective-plastic-suits/large" TargetMode="External"/><Relationship Id="rId2" Type="http://schemas.openxmlformats.org/officeDocument/2006/relationships/hyperlink" Target="http://www.google.com.au/url?sa=i&amp;rct=j&amp;q=&amp;esrc=s&amp;frm=1&amp;source=images&amp;cd=&amp;cad=rja&amp;uact=8&amp;docid=aEBobYNxhcsHlM&amp;tbnid=pO_mBNPY8ddh5M:&amp;ved=0CAUQjRw&amp;url=http://marslondonblog.co.uk/2012/05/04/one-size-doesnt-fit-all/&amp;ei=4hoJVPG2Fdbh8AXo84CwDA&amp;bvm=bv.74649129,d.dGc&amp;psig=AFQjCNGJub0tD4_ApN0aUFZB6_ue0TEfhw&amp;ust=1409969247772517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scienceimage.csiro.au/library/buildings/i/4309/csiro-land-and-water-urrbrae-sa-/large" TargetMode="External"/><Relationship Id="rId7" Type="http://schemas.openxmlformats.org/officeDocument/2006/relationships/hyperlink" Target="http://www.scienceimage.csiro.au/library/buildings/i/2480/csiro-marine-research-laboratories/larg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hyperlink" Target="http://www.scienceimage.csiro.au/library/buildings/i/10739/csiro-entomology-s-new-environmentally-friendly-research-facilities-in-canberra/large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scienceimage.csiro.au/library/buildings/i/6696/the-queensland-centre-for-advanced-technologies-qcat-/larg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ctrTitle"/>
          </p:nvPr>
        </p:nvSpPr>
        <p:spPr>
          <a:xfrm>
            <a:off x="344488" y="2341563"/>
            <a:ext cx="8467725" cy="809625"/>
          </a:xfrm>
        </p:spPr>
        <p:txBody>
          <a:bodyPr/>
          <a:lstStyle/>
          <a:p>
            <a:pPr eaLnBrk="1" hangingPunct="1"/>
            <a:r>
              <a:rPr lang="en-AU" smtClean="0"/>
              <a:t>Re-Inventing a Records Service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60363" y="4219575"/>
            <a:ext cx="4751387" cy="107950"/>
          </a:xfrm>
        </p:spPr>
        <p:txBody>
          <a:bodyPr rtlCol="0"/>
          <a:lstStyle/>
          <a:p>
            <a:pPr marL="216000" indent="-216000" eaLnBrk="1" fontAlgn="auto" hangingPunct="1">
              <a:spcAft>
                <a:spcPts val="0"/>
              </a:spcAft>
              <a:defRPr/>
            </a:pPr>
            <a:r>
              <a:rPr lang="en-AU" dirty="0" smtClean="0"/>
              <a:t>Records Services</a:t>
            </a:r>
          </a:p>
        </p:txBody>
      </p:sp>
      <p:sp>
        <p:nvSpPr>
          <p:cNvPr id="18435" name="Footer Placeholder 2"/>
          <p:cNvSpPr txBox="1">
            <a:spLocks/>
          </p:cNvSpPr>
          <p:nvPr/>
        </p:nvSpPr>
        <p:spPr bwMode="auto">
          <a:xfrm>
            <a:off x="360363" y="3525838"/>
            <a:ext cx="80422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>
                <a:solidFill>
                  <a:schemeClr val="bg1"/>
                </a:solidFill>
                <a:latin typeface="Calibri" pitchFamily="34" charset="0"/>
              </a:rPr>
              <a:t>Tim O’Grady – CSIRO  Records Services Manager</a:t>
            </a:r>
            <a:r>
              <a:rPr lang="en-AU" sz="16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6" name="Footer Placeholder 2"/>
          <p:cNvSpPr txBox="1">
            <a:spLocks/>
          </p:cNvSpPr>
          <p:nvPr/>
        </p:nvSpPr>
        <p:spPr bwMode="auto">
          <a:xfrm>
            <a:off x="361950" y="3722688"/>
            <a:ext cx="80422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>
                <a:solidFill>
                  <a:schemeClr val="bg1"/>
                </a:solidFill>
                <a:latin typeface="Calibri" pitchFamily="34" charset="0"/>
              </a:rPr>
              <a:t> 9</a:t>
            </a:r>
            <a:r>
              <a:rPr lang="en-AU" sz="16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1600">
                <a:solidFill>
                  <a:schemeClr val="bg1"/>
                </a:solidFill>
                <a:latin typeface="Calibri" pitchFamily="34" charset="0"/>
              </a:rPr>
              <a:t> September 2014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7313"/>
            <a:ext cx="8461375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0" dirty="0" smtClean="0"/>
              <a:t>Does one size fit all 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C938E-75D0-4554-90AC-C6286F2E003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r>
              <a:rPr lang="en-AU"/>
              <a:t>  |</a:t>
            </a:r>
          </a:p>
        </p:txBody>
      </p:sp>
      <p:pic>
        <p:nvPicPr>
          <p:cNvPr id="27652" name="Picture 13" descr="C:\Users\ogr011\AppData\Local\Microsoft\Windows\Temporary Internet Files\Content.IE5\G1EWZG9I\EM8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00088"/>
            <a:ext cx="6480175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7"/>
          <p:cNvSpPr>
            <a:spLocks noChangeArrowheads="1"/>
          </p:cNvSpPr>
          <p:nvPr/>
        </p:nvSpPr>
        <p:spPr bwMode="auto">
          <a:xfrm>
            <a:off x="0" y="4156075"/>
            <a:ext cx="896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>
                <a:latin typeface="Calibri" pitchFamily="34" charset="0"/>
              </a:rPr>
              <a:t>New cars awaiting delivery at the Glebe Island Container Terminal, White Bay, Sydney, New South Wales Photographer : James Porteous on April 14 2008, CSIRO  Science Image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2867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0F1D2-59AD-48AB-8C02-5BAB9119E1A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r>
              <a:rPr lang="en-AU"/>
              <a:t>  |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23850" y="141288"/>
            <a:ext cx="5761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Know your Product</a:t>
            </a:r>
          </a:p>
        </p:txBody>
      </p:sp>
      <p:pic>
        <p:nvPicPr>
          <p:cNvPr id="28676" name="Picture 4" descr="Importance of Product Knowledge in Selling">
            <a:hlinkClick r:id="rId2" tooltip="Importance of Product Knowledge in Selli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04525" y="-19505613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Importance of Product Knowledge in Selling">
            <a:hlinkClick r:id="rId2" tooltip="Importance of Product Knowledge in Selli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04525" y="-19505613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323850" y="4156075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>
                <a:latin typeface="Calibri" pitchFamily="34" charset="0"/>
              </a:rPr>
              <a:t>A CSIRO scientist examining no-fines light-weight aggregate concrete at the CSIRO Division of Building Research, Melbourne, CSIRO Science Image Library</a:t>
            </a:r>
          </a:p>
        </p:txBody>
      </p:sp>
      <p:pic>
        <p:nvPicPr>
          <p:cNvPr id="28679" name="Picture 13" descr="Examining concre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0"/>
            <a:ext cx="44831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3B194-1F03-4071-8F94-34BC6CF2CD8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r>
              <a:rPr lang="en-AU"/>
              <a:t>  |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842963"/>
            <a:ext cx="477043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95288" y="249238"/>
            <a:ext cx="41767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Records Services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A28BE-96EB-49FD-8037-42FFC89237D2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r>
              <a:rPr lang="en-AU"/>
              <a:t>  |</a:t>
            </a:r>
          </a:p>
        </p:txBody>
      </p:sp>
      <p:pic>
        <p:nvPicPr>
          <p:cNvPr id="30723" name="Picture 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03325"/>
            <a:ext cx="569118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23850" y="141288"/>
            <a:ext cx="6769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Risk Management Framework for Recordkeeping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3174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15878-AEAB-460E-9CF6-9B6198A027A3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r>
              <a:rPr lang="en-AU"/>
              <a:t>  |</a:t>
            </a:r>
          </a:p>
        </p:txBody>
      </p:sp>
      <p:pic>
        <p:nvPicPr>
          <p:cNvPr id="31747" name="Picture 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3605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, </a:t>
            </a:r>
            <a:endParaRPr lang="en-US"/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309D8-3A93-4E93-B31A-E8013B564E7A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r>
              <a:rPr lang="en-AU"/>
              <a:t>  |</a:t>
            </a:r>
          </a:p>
        </p:txBody>
      </p:sp>
      <p:sp>
        <p:nvSpPr>
          <p:cNvPr id="33795" name="AutoShape 4" descr="data:image/jpeg;base64,/9j/4AAQSkZJRgABAQAAAQABAAD/2wCEAAkGBxQTEhUUExQUFhQXFx0aGBgYGBgaHRwaHBgYFxgcGB0YISggGhwlGx0XITEhJSorLi4uHh8zODMsNygtLisBCgoKDg0OGxAQGywkHyQvMCwsLC8sLCwsNCwsLiwsLCwsLCw0LCwsLCwsLCwsLCwsLCwsLCwsLCwsLCwsLC0sLP/AABEIALEBHAMBIgACEQEDEQH/xAAcAAABBAMBAAAAAAAAAAAAAAAAAwUGBwECBAj/xABMEAABAgMEBQgECwUHBAMAAAABAhEAAyEEMUFRBQYSYXEHEyKBkaHR8DKxweEUIyQzNEJSYnJzskOSo+LxFVNjgqLD0iWTs8IWF0T/xAAaAQADAQEBAQAAAAAAAAAAAAAABAUDAgEG/8QAMREAAgEDAgQFAwMEAwAAAAAAAAECAwQRMTMSITJREyNBcYEiYfAUobEFkcHRFUJS/9oADAMBAAIRAxEAPwCsoIcdCaFm2pZRK2XAclSmAFeJwyiQL1AmgfOp2g79FTPW4jhFWdaEHiTLk60IvDZDoIlX/wAEn4rQOpfhCidQ5uMxDcDGbuqS9Tzx6fciMEWNJ1KkBACgorAqQosTUk3dUMetmg5NnkSlS9vbMxaVElwQAkjBgz9bnKCF1CcuFHMbmEpcKIrBBBDIwEEPVi1Utc2WJiJXQIBBKkpcEOCATUR0L1KtYvQn99HjGTrQWrRm60F6ojsESJWpVrAfYR/3EeMIq1StY/ZD99HjB41P/wBI88an3QxwQ8p1VtR/ZMMypDeuOHSuj1yJplrBCgEm5n2khTjMVocd10dKcW8JnSqRbwmckEEYjs7MwRh4U5lX2VdhjxtLU8NIIXRYphuQfPGHVGqFsP7FQo9SkPwrHDqwXqjyU4x1YxwR2aU0ZMs69iaAFbKVMCDRQcVEccdpprKPU01lBBBBHp6EEEEABBBBAAQQQQAEEEEABBBBAAQQQQASzk3V8pWBjKPctHseLIWitBhl7orPk5Pys75SvWk13Ui0Fpr58YkXm6SrvcECgef6RgJv4eMKpIb3jxEakg9W/wDmhUWNFi67u8mIlygoAsqcxaLmzlqNewdpiXlqHfn74jOvyAbJM3TpagzUpMS6jkxbiRG1u/NibUOVRFZwQQRbLBZPJ+omyEEktMUA5uDJNOuJIqTXzu3QwcnKfkou+cXXqTv80iUqvw4+TEOvuS9yNW3GcikNCZl19cdJOPrP80aHj37/AMUYmQgqVXvamUV9yirJtpvYS5YDijc2n0dzuOLxYyvPl4rjlFJ+HLd25uVsvlzSH2d21tdbw5Zbnx/obs+sjUTvkxlIVzu1LQpSSliUuWUC4rRqA3RBInnJV6VoOQl061w7dbTHLnbZOl2SW4+Ll0BuQkb8I5F2dIPojs90OMw1A8fCOOYmt3m7KI+cknLNxJAF2WG/hG2xdf5bdBgBf5/DG2xdf2e6ACtuU36TKOdnR+uYIiMTPlRUfhElJuFnHaZkx/ZEMi1b7USvQ20d+htDzbSsolByA5cKbC8gFutruDuE/Uy2JDmS43LQX4B3iRck0wvaEv0RzamyPxle5PdFgrSOHY/shavdThNxQvVuZwm0imZWqNrUpuabepSQPXCg1MtTgbKa47QIF97VwweLeI39/H70a7N3v7qny8Zfran2M3eT7IryRyeKBeZPSQCKJSqoeocs3YYYNa9BfBJiEglSVoC0kgA3lKhTIjvi3Sg1G7K7GtIrnlPQ0+QWpzDOby02b6nEaW9ec6mJM6oVpzqYbIdBBFkclNikTJc8rkpXMSpHSWApknaokF8qlsd0OVanhx4hyrU4I8RW8YeL6ToezJcizWd2f5mW/muUdEqUkElKEJ/DLSMskboV/XLsKO9XY8/pSTcCeEd1n0LaF+jJmEfhI9cXyJis26v5b698ITlE54Xit34Y4d8/RHLvX6IoS2WRcpWxMQpCgAdlQYsQCKbwQYRiT8pCWty6N8XKfeebTU78OoRGIfpy4op9x6nLiimSXk8W1tSGfaQpP+l/ZFqzixv3X8N8VNqD9OlDMLH8NUWfprSsuQNpamrQC8n7oe71RMvdz4ELqLlVSQrtML+/3xqlVd/E91Yglu1ynKJ5sBAObqV62jkRrPaklyoHinwasJcSO1/T6rWXgsUmnv3HfDHrhKKrBPoS3Nqpg0xIJNcie2OHROtyV9GcnYOCh6NM8RDxrAjasFoZ/mtoMWBCVpX6gaY0jWk/rT+5j4U6VRKSKfgggi8VSzuTBTWVefPK7Obl9kStaq09e/jEO5M1fJpg/wAY/oQ/shw0zrNLkHZDrX9kG7LaOHCIdxuyJVSnKdVqKHtyan2+Maqd8e+IFN1xnn0RLSMmJ74XsmucwE84hKhd0aHvcGMOJGr/AKfWSzj9yb7N58cjFZcoYPwwkuypcsh8QJaUlshtBQ6osDRml5c4Og1IuIqNxp1RBuUkH4Uh8ZCMd6x1XGnjDlk/N+Dm2i41MMicTfktDzZwzQnuUb4hETfkq+fnU/Zj9Yh+62mN3G2yxFyw+f8AXhHMoB8MPN0LWu0JSNpSgEi8kgesxGbRrbISWTtq/CPaSIi5JkKU59KySUN7qbt8KpAqTc1LojFm1ukKIcrT+IHPcoxJLPNSpIIUFA3EKcXmrvWPQnSnDqWCv+VdDTbOf8JQuymKN7VLEd0QaJ/yqilmNXaYN16D2+6IBFm1eaSKds/LROuSg/Gzx/hpPYsd1fVFkBeXrH/KKw5KfpaxnJL8BMlmLPfffxyMT7vdYjdLzGYUq5jjmerExoU3A48XvGaYyoU/r4Roo8O6FhY1CbxmK03/AIYr7lTlMqzKzQsPjRb3YDpevKLDlprhiMPGK/5VE1sxpVMwb6FJr2jvhm03UMWu4iBxYvJAutoFG+LO/wDaRXUWDyQnp2gZoRTrV4w/dbTHrnbZYoFTe2z5+rlCRpvru8I3UmvVujAT5pv3+aRHJJjauw7Hx4RoCA48N/GFUJIxw9/2o0Ka+c8KwAVVymS2tYUwG3KQaXltpDqGB6PY0ROJjypIa1oqHMhDth0l3xDot0NuJZobaHbVS1JlWqXMXVKQs/w1N3w7NO0hPJz4shD+eJiNWH0+pX6TFp6h2AJs6ph9KYT2JoMM3MTr9ZqL2O5zVKDqY56I5dEps0iTNmCUrakqKV7QBWSN+ywd6Q26U0pOnTRJkoSGSFKBSgn0QS7ggCoHbHTrFYyLWEBhLtJSVD8Bc/VxA74NP6OmSJwtUgA0ZaWdgzXNcQBUXNCZhHg4lJvLksrP53yN1o1Wmcxt7OzNG1toYVAVQpa6jUjfQmlSuyWmRMq1nmFBOSU7TUGDAjg0S3QelE2mXtp6JdlJvILA9jF4hOkbKJdpnpSAxlTVAYMqRMPV9aOocpJrue05yq8VOoua5oh8EEEfQjBJ9AaaMiyzEIPxi5hajsNhLnjHbq3q6Z/xkza5tzm6s6tc7xHdGSysJQCRtTG3Bwkdt3YIuazWdMtKUpolIAF1wiFcrzpGFap4MPo1l6kP0pbEyJiZFmkIK2D9B6kXAM54x2WXRqbTLJnyhLmAkdEbJDXG+sIaxyJki0i1SkhSWAUBwYu2BDViQ6J0kiejbQTkU5Frj0ow9TCcnGlGcPl5557EDn2ObY54Y/hOCk4uPXlHHr7PEybIWGZVmQf4k0V3hm6hE81rsO1IWo3oZQu68cQYrPWBT/B90hv48+G7Ld+BinPxYqb1XJjTEt5O7amVMnqWWTzVf3g1Mb7oiUdejlVIzHqIMUbrakaun4n0v1JRa7TPt03ZSks/RSCWSMz4w4WfVmQJokzFzFTSgKZIYM7UPbEk1W0WJMhCiBtrAUqhfHZT6NAAfXDDpeaUaSlqwAlpP+cKFXG94h49WY+M5TdKlyST/uhK2atyFTTJlKWmaEbbKdSW2mvZ8o4bDbZ1gnFKgdn6yS7EH6yN7PXqMOdjmPpVZ+qStAa7ooD4ZjKHfWzRQnSFKAG1LBUGFWZ1C7EYZgQY7AqzjKNOrzUkv7sjPKfPExNkWlyhSFlKsCSUkgZMG7d0QWH3TSibNZ60SuaANxEpXrJ7YYot2jzRRpCn4a4exLOTGY1twrLUK8Uq67osXS2kZclO3MLDANUncNmKr1Jtwk2oLUWAQt/3CQO0CHiXKm2+0EuAM6MhL3bz6zCN9yqfBhK28So5SeIpc2d1u10VUS0JSAb1MfU0JWTXOc9Uy1bg6cSaMqJNJ0PZ7NLK9gKKQVFRYqLVLDb7g18dEmzSbTKSsywUqS42hWouoS3UYUwznxLZLlTyu4jobWOXaDsh0Lb0SdznZO1XE5xGuVV9iy5AzQ/VJpecj3waxatqs5E2UV824rV0Fw1WqCWbGoji1u0n8IsNnJPTRNUFjMlAKVbgwPW+UMWr81HSoQUo1aXT/BC4n/JFMaZaQLzLRhkvPC/1xAImPJtbRJVaZhdkybhidtISOs+2KVztM0rpuDSLK0ppOXJ6UxWyCM6mtyQFOYi9r17r8XJLP9ZRHqf1wzWaxzrfPJJpiovspGASG7uJiQ2PRFhRKVMIC0oLLUvaNbj0dgYm5oiZb0M/09GisVMyl2Ry2bXpyOclEB70l8GuIiTWDSMuanalq2qYO4O8NSGZWhLHPUUIGzMSkKdLpYKbZoQEmjU3mIrarLOsM4EEPgR6K0vcR7MI9y1qHgUK3KnmMuzM8q30qU39wMK/OTLyb4hUS7lEtiZyrNNRcqR2ETFuniDf1REYt2+1E1opqCTOnRx+MHBV/wCExaOpNrC7IBTaQpQN2ZUMMjFZaEs5mT5aBeosOJBZ4fdDaTXZJigRQ0Wk0YjHG7vhC/fmL2OqlPxacoLXkx200FTplonIb5NsBF1Sk7SqNx7I7bbrYEN8XtJXLSoEEAVwPDxh3sU0qQ8qXI2Vlzsrve9+jfm8Ky5EzZA2ZICRQVIHC6E8CbqR5RlHT7/nqNGoVkUiUtahs7anAuoAzs8MmlpgmW5YGyeipFbn5pQL9ZiT6X08ZAWCqWZjdFKSp9psa3PXCIxqno5U5U2cq5KJlTisoU2OD7XZnAtUhijnM68+SxyIOIzGIzH0JuPGgZuyqWolgmcDw9F+54uULeoe4erjFN6OspNnVMDkJmMRkNkFzE21Z1hUtCZRKNtKWBWVBwKDAuYiXL86Qvc0nUpqUfTOR10tp+VIXsTAoul6Ve8EXxxahSC01bEJWsbIqzMT7Wh1n2RcwjblyFV+sFH1pjoIWhLvKSkAfVUwoeEYCqnFU3CK5vXmJa0zgiyzr6pbGpJAAEVTrB6Fnu+bUN9J0y89Z74kesemlWhSZcvpAGhSCNtTsGF7AXQ2a7aM5lNlBPTMtYVlSYVBs/SIfcIZs35yHKVPwqaUtW8/sRaOvRymKrvR9o7I5I69GoJUWB9HsqkeEU7nal7DEOpF32eqE3VAa65uF0QjTMrbm21QDc2mUocUsS3EPDtqzrAlUkS1OZiOiAASSlixDHC6FUWdO3OW09XPpY9BmDNR1b4h6onxjKjUln85r/Ay6PV07LOLDnLRNJFPrEJ9hiaW9QEuYSzBKibvs8YZf7NTsSEbNoaSraSpkVL7Rfpb45tb9OjmzJG0FqPSBaiWxZRvoO2DQ9mvHqRUe7/tn/RB9Jj5HLupPXx+blUbq7xDFEo05YjLsElSmHOT1KA+sUiWhL7h/LEXizZ7KHW05PHc6dHfODgr9Ji2tTLIJdnCmZUw7R4VAxy9cVHYPnE9fqMXNq7NC7LLbBOzdikkN6Pl4Uvl5i9jC7bVHC7nRpRJMmZf82vP7KjHLqmHs0nh3gkYiHW0yxsKoG2VZN6JGI3xH9TbfLEiVLK0hbkBJKX9IkMHe6ExGKboyx3X+SQ2mzpmIUhQBChsn0cdzUwb3RT+lZRTZlp+xPSDx2Zwc/unti5ivZSVGgAc1yqT6V18U7pE85Z7QqrCdLXf9ozhXP0mjWhuxGbJvgn25fyRqHHQkwhagPrJa/7yT1w3R2aK9M/h9oitcbUvYeh1L3Lm1a0aJUhAYbSk7ZJA9JQf7OFBEf0pYSLWbMKSrRMRNN31SrnBcLyHiZaPWlUuUoMxQCDT7PHfEQ0xPWq0zLSgkizLQi+hv5zHOIb0J9CUpVpN/jzy/cdbGltIzmu5lOLXK3G6OnW3Rwm2Zf2kArTXEVI9LEP3Rxqt8tGkVTFzAmWqzpIUokP0nDdUPmlrSkWWYt+gZSiDWu0kgYXFxB6HE+ONSEl2RS+n0/FSC394H4KSW7yeuGSH3WE/E2cb5pbGpQH4U7jDFFq12olOfU/cddVJuzbLOTdzg76e2LO1m0Ci0VB2ZrelmMlB++Ks1e+lWf8AOR+sRds2/wCs3XXswhO/X1In3M5U6ilF8ysDou1yFdATB96WSQf3T6461o0ioN8oZt4w3RYgdv658IFIr7n/APWEOEP+Qb1imyvdF6ozpp2pu0hJNXcrOeBbiYsCy2FMuUJcsBICSBQkXXm586wpKlh2Yd2WbQoU3MWcEAjDeKXi+OkkmYVrmdZ89Ox57Fw4RmAQR9Aioif8miNqVOBDjnEUw9FULaY1PUDt2eo+yXofuki6OXkuFZ2W1Lxo7TO+J8Lh7szuiLdrzWISrzpVW4sgNm/tCX0QmdXAp2uzaBjE7RtunqAmJmG70mSnruEWKlgRd3e6Nyb7jdl4wtwnav8ADyoLIwat6rpkHbWy5jUyT+FxU74jnKyOlZs9mZRg16MWqa1/yxYibw/s8YrrlZHSs990wYNQou33P1Q1Z8qqM6dWVSspSfMgESfk6lBdr2CHC5agR1pPsiMRKOTf6aL/AJtd3BvVFS42pew5W5QY86d1fm2VfOSdspFQpL7SafWb13Rmza5z0hlpQtsekk9bODE7UXfz/wCsc67BLJJ5tDnNCH/TfELHYWV5GUcVo8X3ITa9cbQsMkJRW8Ak993ZCugNWZk9fOTgoSzU7T7Sz1hwN8TVFnQDRKHenRR7BCpVvx3eF7wcPcHexjHFKPD9yH8q0kCzSGYbMwhtxRvuAYUF77orGLP5V0n4NJy55ThsdilW4037orCLNntI1tc+HzF9HoKpqEi8qAHElhE31d0z8HUpEwdAn631Viheh64h2hFNaZBymy/1pi3dZNWkTwJiDzc1hwV+LpPtb2hW/X1RZrOrBeXU0Z2omTFp2hzTG7pbQII3EU4Rz2TQiEKCgiUlQILiWokHiVlsYh8rRdtkEpQJor+zUVJNdxbuhWfovSE0bKxOIxClUvxGOMIZ+xj+mUemosHbrZrE6TIlrCnDLUkUAf0QXri+6GnTOhTL0WZqwdtU+Wpi42UstIob32icLxEi1e1NEtQmWhlKBBSgBxmNro1ZhS6O3lDk7Wj593RKFZB+cSDgHLEsOEa0NyLfcJ1qcOGlS58+bKVhw0HKUqYQkOdhRbcnpFuoGG+JRyZn/qMoUqmYK/lLOW6LNbnTl7DEp8K4uxMNUNPbCEyVVIPxZ2tkMas5YO92bxJfgTJWhNmSEzCorBUekSekT0VRG9ZNUFE87ZgCk/UZqkudigF5uhmTp21yOiVqBD0mJCiMb1pfviDnGpnKjGv9dFrL1T7/AATeZooFnstnLDZG0p6B2HzV3viNa2ab2k/B0CWEp9LYLigokdEb+wQ2TdLWu0DYC1qehShIFKs+yx7YkeqeqnNqE2e20PRRQscCelfugbzoeqmqH11Wm1ouepDNe9GGzybGlQ6akzFqzqpLDgB3vEQizeWgBrIcWmh93xe8xWUWrXaQUpuceJ+uf5HDV4/KrO398j9Yi72xbzXcYo3QX0mR+dL/AFpi8CcPaO0+EK33UhO96kDU6t2/dGqjWnsjClBnu/qd8bIV0r3D57vxXQiJHSmg8+Mb4pDjuzO+BasH79wOdI2Qajjhffxjw9R52UggsbxQ8RfGIUtI6an+0d+MJx9CtC4ibcmIdc25nlv/ABIsVRp58YrrkxUy5xp+zv4rixgTv7TEa73n+ehLudxigLY4+cY3Benn1wK7xxgRR3xG/wAIXFxVA8vw3xXXK4j6Kfzf9o57++LFSO338Irvldusp3zh/wCHAwxa7q/PQ3ttxFdxJ+TgfLU0+ov1RGIk/Jx9NT+Bf6YqV9uXsUa22y2FSxWg7o1LPg12FKxmavy+7GsYQfbicqXGIhGMgv257uMbAOKnv38Ywk3X77/GFUijVvrf4wAQvlVHyWVun9VUKvzNO85xV8Wnyrj5JK/PwuqhW+u7gYqyK9ntIq2u2dWilNPlE3CYg/6hHoWarAUAG/A3eMedLOplpOSge+PQ0ytaXZbzS49cL32sTC91RgAnyfCBCBW5smGHVvgSaPxy3nIRnFn7Du3K4QgImS19O7Ie+GjX2z7WjrUKXIVWly0EAML3F0PXXQcch97jDRrur/p9qO0B0BU/jTQVNTTtjSl1r3Oo5ysFERIOT9YGkbO9xUR+8hSfbEfh61Lm7Nus5/xB3gj2xZqdD9izU6H7F7zUgtltfd3bo1mISbwlgbqeMLTl0Be9sc606UJhWD9+78XmkQyKEtLCg7HuY/ejdKiDj35Y1jQXVfAv3ZQtKRdlw/l4x4BW/LMhWxZDg80dfxePAXborCLb5ZU/JbOW/bEf6DuG+KkivaPykVLXbR3aB+kyPzkfrTF1Fdd2FfXUVik9DfSJL/3qP1iLvagwbL+sLX3Uhe96kJ37+umP3o6k9ff4mNEIOfrhTm3v9W5vswiJCiu/rv7IUkpNOOR37oSemVMhu+7ujeRezfW3eEeHp58tSGWoCgCiL3uOePGEo6NIpabMAYMtQpd6Ru3Rzx9BHQuR0JryYn4ybd9S/N1tFkbNcew+EV5yWJ6U80pzfrmRYSU7gOr+WI93vMlXW4xbZqA3d7oEi/z7IyE+W90YYOwhcXFg3lvCK75XF0swajzT3SRkIsJ/PkxXnK3/APmrcZv+13XdsMWu6vz0GLbcRXkSXk7Hy6WPur/SYjUSTk8I+HS3D0X27BipX25exRrdDLdWKn3t640O8nHPGNy5Uad27CkaKHlt/CIhGFEp3ZerGnCFEJpd3fyxoEU7MOrKFkIxpfu8IAIbytn5JL/PH/jXdFURbXKyn5GigpPTW69Ey654qWK1ntFW02zKSxePRZUGF127Pjv9cecjHoqz1loLltgDG8Nv8l4xv/8Ar8mN76G8sDdQZ/zRuLwat15cTGUJLYnt8YUCHvHdmN4ieIAEmrg5Y7oadc5L2C0hStkcy5NTcXHaQB1w9oAyH+nvhn1yPyC1fkG5hfhdW/seOqfWvc7h1I8/Q46tKItdmah5+WO1YB7obo6tFFp8ou3xiK5dIVi7LpZZl0s9FTSSBWlMx598aLcnHPHdc4NIUmAM4cgbr2YZRqZeYy7m3CIBDMht3dnvTCsvC7tTGqTSnkPx3Qsh/JP/ACgAgPLIg/BJBw58uzM5lqy4HvioIujlklvYJasUz0tfihYa8+RFLxWs35ZUtH5Z1aJLT5RymI/UIveYlicn350ih9GD46V+Yj9Qi+Z4cmgqchSrZRhfaowvdUYNw8MOyMpHAXYDwhJGVO6Fxj4jxhASMS2p7oVkly33t0ajzXd+KN5d9DjTqHGPAKA0sp580gAAzFlhcHWaDdHLHbpwfKZ/50zBvrqwwjij6CPSi5HRE55LlHanjPm/XMixAnzSK65L1Mqfn8X65kWTLO/1ePl4j3e8yXc7jFElvPvhNJu8ffCpNL/PbGiTUX98Li5sMOBxiveVpP0fN5lMTSU56qDriwQivVv8IgfKyl5chT3LWGzcJJPVs98b2u8hi33EVvEg1B+nSt+1+hR9kR+JDqAl7dK4L/QqK1bbl7FKr0P2LiWfPUN0YAFON0bLNePu3xsDlnn74hkUykUHDdnxhRJYX17r+MYl1uywO/GsKSxh59cAEO5WkfIxRNJyb722F+jFRRcPKsprDgNqci+p9FZpWlwinorWW2VLPbMGPRujlbUmUoP0kJPUUgjCPOcehdWZb2Szk/3KG/7aYyv9Imd7ojvTLpXL3fZjdIZrh2e6Nwm+7ugHnvyMTiebyk3efb5pDTrakHR9qBr8nX2hJIN+bGHmXQN4+EM+tqQbDaQQ4EiYSBQlkE9oZ46h1I6h1I87xvILKSd49caRhUXnoW3oemgkbAG5h1EZ8Iy3Du8eEZkegGuanbXGFJj+X474+fITNEppj3+MbS0+a+EYAJv3+fRjLMa+zLhABDuWCujwTUieht3RXd1PFJRePK2kf2ap2cT0M+fSFN7P1PFGxVs9v5Kdpt/J0WBbTZZyWk9igYv2eemzi83ce4Xx5/sqXWkOA6gHNAKip3CPQKFS1qUULQoAkOkgjg4VGN8uaMr3VCZRQNvx3fihdPXhn/yjk0lpeVJSokrOynaOyhag3EUueI7O5SLGm4T1vfsoSMfvLGEKRpTlohSNOUtETPm+Pf4mNZaGOPfEI/8AtKQ/0ea1cZbthT3w26X5TSSPg0lASLzNBJNEt6CgzF847VrVfoaK3qN4wQ/Wcn4ZaXf5+Zfltlu6GyOnSVuVPmrmrbbWoqLUDnAbhdHNFiKwkmVYrCWSc8lfzk6tGR61tXCLLknf3/zRXHJS+1aMmlv/ABGr5xiy0qGff15+axIu91ku53GYIv6sH8YAivu/lg51H2k0vqKcaUjnVpCQ7c7Kuf00wvhmPC+wuaNTz+7EE5W0kS7PltLwx2UthxieyZyVgLQQpN4IqGYMQ18QblcUnmZIfpc4qgI+zV+7vja2T8VG1vuIrCJDyfh9ISBmVPw5tZ9kR6JDyfEjSEgh/ru2XNritW25ezKVXofsXNNVXHhXxgBfPqeE5ijV6eRGotSU0KkjiePi0QyNjJ2yk0x74Wly9xeubY7oa5OlZLVmy+0PfddHbZLUhQ2kqSQ94u7WgweuLXoRTlcT8hTf8+j9Ey+Kdi3OVi2INjSgKBUZySAGuCZjk93bFRxWs9spWm2EehNTy9hsxLfMoF+SRvjz3HoPUo/ILN+SjHc2cZ33Sji96UPAX5ff+KMS8vE58YyK53b4zJTQcN3hE0nG6U30bq3ndDbrLKex2kdGsiaK0HoG9hSHRAHls449OD5NOu+amb/2asHj2OqPY6nmqMKugEBi+XD03Y1kykKa9AufFLnCFVDz1cI5tDK2rNJIuMlBBGI2Aco6gKOct2XCID1Ib1MJT5YZcIMru7xjKD3HPc+cby/b4748PCH8rgA0aaB+el1Z/tXZY14jGKLi+uVmujJtW+Mlti/TZt2fVvihoq2W38lOz6PkI3lTlJLpUUncW7c40ghsawK2m0qWQVFyAwLAYk4Ct95hKCCBLAJJckEEEEenoQQQQAdmjtKTpBJkzFoJZ9k3s7OLjeY6pus9rUCDaJrKBBG1eDeKQ0wRy4Rby0cuEW8tGyVkXEh8jGsEEe4OjeVOUkulRBzBaMzZu1UjpEkkij3YCmB7YTggwtTzCzkI79CaVXZpyZsssRQ0vSbxHBBA0msMGk1hkt0zrpaVr25NoWlBJZGygKSzZByDRi+YwiMTrWtRJUtZJLklRqYRgjiNOMVyRzCnGCwgeFrPa5iCChakkXMSIRgjvCOmk9Ton2rbT0kgr2n5y4s3okChrV7454IIEsAklyQRf2ohP9m2ZSiHCGvwClM/+VooGO6z6WmJlKk7TylO6FVAJDOn7J3iMLij4sUkYXFJ1I4RfGkNZbLJYTJ8oEn0dpJPE7LtSGgco1iCiDNLZhC27kxSEEYqxh6tmas4+rLymcoNnUkmStC1BKlbK1mUSwJZO2GJYM0RDSHKpNUlaUSQnaSQCVqJSSGdmYtlFeQRpG0prXmextIJ5fMIIIIaGz0PqhPH9n2T8hAxvCAnLMQradOSZbCZNSgtcTUgUjzx8JXshG2rZFydosHvYXCEjE92OXnIj+jy8tnoE662EVNplmmCn3Zx16M1lss4Ey5qVkXhJdV7USBtN1R5zgBj39DHueuyjjky3OU3W6yzbIuzS1lU0zEuNlQ2Qk7RckDyYqOFrValzCDMWpZAYFRKiwuDmsIw1SpKnHCGKNLw44CCCCNTUIIIIACCCCAAggggAIIIIACCCCAAggggAIIIIACCCCAAggggAIIIIACCCCAAggggAIIIIACCCCAAggggAIIIIACCCC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7950" y="4156075"/>
            <a:ext cx="5184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100">
                <a:latin typeface="Calibri" pitchFamily="34" charset="0"/>
              </a:rPr>
              <a:t>Staff working at CSIRO's Australian Animal Health Laboratory will wear special plastic suits 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23850" y="141288"/>
            <a:ext cx="5256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Finding the correct fit </a:t>
            </a:r>
          </a:p>
        </p:txBody>
      </p:sp>
      <p:pic>
        <p:nvPicPr>
          <p:cNvPr id="33797" name="Picture 2" descr="Protective Plastic Suit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23825"/>
            <a:ext cx="287972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9E294-5FE0-4FF2-AAFE-F183194F3B72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r>
              <a:rPr lang="en-AU"/>
              <a:t>  |</a:t>
            </a:r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0" y="0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Something Unexpected</a:t>
            </a:r>
          </a:p>
        </p:txBody>
      </p:sp>
      <p:pic>
        <p:nvPicPr>
          <p:cNvPr id="34820" name="Picture 11" descr="C:\Users\ogr011\AppData\Local\Microsoft\Windows\Temporary Internet Files\Content.IE5\3T0UERKN\AS8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555625"/>
            <a:ext cx="6240463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76600" y="4156075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 cap="all" dirty="0">
                <a:latin typeface="+mn-lt"/>
              </a:rPr>
              <a:t>Wild weather aboard RV Southern Surveyor, CSIRO Science Image Library</a:t>
            </a:r>
            <a:endParaRPr lang="en-A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37897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E2B48-0E82-49BC-B095-53434786222B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r>
              <a:rPr lang="en-AU"/>
              <a:t>  |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755650" y="1004888"/>
          <a:ext cx="7478713" cy="3629025"/>
        </p:xfrm>
        <a:graphic>
          <a:graphicData uri="http://schemas.openxmlformats.org/presentationml/2006/ole">
            <p:oleObj spid="_x0000_s37895" name="Visio" r:id="rId3" imgW="7478268" imgH="3725037" progId="Visio.Drawing.11">
              <p:embed/>
            </p:oleObj>
          </a:graphicData>
        </a:graphic>
      </p:graphicFrame>
      <p:sp>
        <p:nvSpPr>
          <p:cNvPr id="37898" name="TextBox 4"/>
          <p:cNvSpPr txBox="1">
            <a:spLocks noChangeArrowheads="1"/>
          </p:cNvSpPr>
          <p:nvPr/>
        </p:nvSpPr>
        <p:spPr bwMode="auto">
          <a:xfrm>
            <a:off x="395288" y="195263"/>
            <a:ext cx="7705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Records Services Structure – Mark 2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677863" y="4878388"/>
            <a:ext cx="6083300" cy="95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4CDF9-B592-4EE9-B12A-44FA59B9316C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r>
              <a:rPr lang="en-AU"/>
              <a:t>  |</a:t>
            </a:r>
          </a:p>
        </p:txBody>
      </p:sp>
      <p:pic>
        <p:nvPicPr>
          <p:cNvPr id="38915" name="Picture 7" descr="C:\Users\ogr011\AppData\Local\Microsoft\Windows\Temporary Internet Files\Content.IE5\O5W64H8O\AR1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41288"/>
            <a:ext cx="436403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250825" y="249238"/>
            <a:ext cx="37449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Get the right tools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250825" y="2139950"/>
            <a:ext cx="2808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>
                <a:latin typeface="Calibri" pitchFamily="34" charset="0"/>
              </a:rPr>
              <a:t>A mechanical shaker in use at the Drug Plant Investigations Unit at Plant Industry. The powdered leaf of Duboisia is placed in flasks with a solvent and agitated for two hours to ensure complete extraction.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677863" y="4878388"/>
            <a:ext cx="6083300" cy="95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25EDE-1C24-4E3D-BC84-A5F55AE3F1B3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r>
              <a:rPr lang="en-AU"/>
              <a:t>  |</a:t>
            </a: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468313" y="249238"/>
            <a:ext cx="4535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Get the right Skills</a:t>
            </a:r>
          </a:p>
        </p:txBody>
      </p:sp>
      <p:pic>
        <p:nvPicPr>
          <p:cNvPr id="39940" name="Picture 7" descr="Laser Diagnostic Equip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771525"/>
            <a:ext cx="6119813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900113" y="4156075"/>
            <a:ext cx="712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200">
                <a:latin typeface="Calibri" pitchFamily="34" charset="0"/>
              </a:rPr>
              <a:t>Laser diagnostics are used by CSIRO's Division of Building, Construction and Engineering. Photo Credit: Neil Hamilton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461375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>Outline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288" y="771525"/>
            <a:ext cx="8461375" cy="3663950"/>
          </a:xfrm>
        </p:spPr>
        <p:txBody>
          <a:bodyPr rtlCol="0">
            <a:normAutofit fontScale="77500" lnSpcReduction="20000"/>
          </a:bodyPr>
          <a:lstStyle/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What is CSIRO</a:t>
            </a:r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/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Is it Important how we organise expertise in Records Management Operations ?</a:t>
            </a:r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/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How CSIRO re-organised its Records Services</a:t>
            </a:r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/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Success / Failure</a:t>
            </a:r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/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What’s Next</a:t>
            </a:r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/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/>
              <a:t>Q &amp; A</a:t>
            </a:r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3200" dirty="0" smtClean="0"/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3200" dirty="0" smtClean="0"/>
          </a:p>
          <a:p>
            <a:pPr marL="216000" indent="-2160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E0C99-4564-41C1-812C-C17F3819DFB5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r>
              <a:rPr lang="en-AU"/>
              <a:t>  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677863" y="4878388"/>
            <a:ext cx="6083300" cy="95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740D0-931F-4A53-8B3E-6661A3C14D6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r>
              <a:rPr lang="en-AU"/>
              <a:t>  |</a:t>
            </a: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250825" y="195263"/>
            <a:ext cx="6337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Success or Failure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0800"/>
            <a:ext cx="4799013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C:\Users\ogr011\AppData\Local\Microsoft\Windows\Temporary Internet Files\Content.IE5\O5W64H8O\SN12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95263"/>
            <a:ext cx="3473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Measure  </a:t>
            </a: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09DC3C-0034-4310-AAE9-AAD4EC67641B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r>
              <a:rPr lang="en-AU"/>
              <a:t>  |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04888"/>
            <a:ext cx="298767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95263"/>
            <a:ext cx="29654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111500"/>
            <a:ext cx="298767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597275"/>
            <a:ext cx="288448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1600200"/>
            <a:ext cx="41830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Box 10"/>
          <p:cNvSpPr txBox="1">
            <a:spLocks noChangeArrowheads="1"/>
          </p:cNvSpPr>
          <p:nvPr/>
        </p:nvSpPr>
        <p:spPr bwMode="auto">
          <a:xfrm>
            <a:off x="6227763" y="4300538"/>
            <a:ext cx="2665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400">
                <a:latin typeface="Calibri" pitchFamily="34" charset="0"/>
              </a:rPr>
              <a:t>CSIRO Science Image Library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6944C-CA04-48B0-AEB9-D7170A853A1F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r>
              <a:rPr lang="en-AU"/>
              <a:t>  |</a:t>
            </a:r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395288" y="411163"/>
            <a:ext cx="4392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Calibri" pitchFamily="34" charset="0"/>
              </a:rPr>
              <a:t>Consistency</a:t>
            </a:r>
          </a:p>
        </p:txBody>
      </p:sp>
      <p:pic>
        <p:nvPicPr>
          <p:cNvPr id="43012" name="Picture 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700088"/>
            <a:ext cx="569118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11"/>
          <p:cNvSpPr txBox="1">
            <a:spLocks noChangeArrowheads="1"/>
          </p:cNvSpPr>
          <p:nvPr/>
        </p:nvSpPr>
        <p:spPr bwMode="auto">
          <a:xfrm>
            <a:off x="3708400" y="4084638"/>
            <a:ext cx="4032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>
                <a:latin typeface="Calibri" pitchFamily="34" charset="0"/>
              </a:rPr>
              <a:t>Risk Management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1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823CA-B6C2-418D-A101-7F1666B29A24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r>
              <a:rPr lang="en-AU"/>
              <a:t>  |</a:t>
            </a:r>
          </a:p>
        </p:txBody>
      </p:sp>
      <p:pic>
        <p:nvPicPr>
          <p:cNvPr id="44035" name="Picture 2" descr="Don't forget to document the things that you go through when you are in a bullying situation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12725"/>
            <a:ext cx="324008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23850" y="195263"/>
            <a:ext cx="504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Calibri" pitchFamily="34" charset="0"/>
              </a:rPr>
              <a:t>Don ‘t Make it Up</a:t>
            </a:r>
          </a:p>
        </p:txBody>
      </p:sp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179388" y="1419225"/>
            <a:ext cx="555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sz="2400">
                <a:latin typeface="Calibri" pitchFamily="34" charset="0"/>
              </a:rPr>
              <a:t>Policy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400">
                <a:latin typeface="Calibri" pitchFamily="34" charset="0"/>
              </a:rPr>
              <a:t>Procedures</a:t>
            </a:r>
          </a:p>
          <a:p>
            <a:pPr marL="285750" indent="-285750">
              <a:buFont typeface="Arial" charset="0"/>
              <a:buChar char="•"/>
            </a:pPr>
            <a:r>
              <a:rPr lang="en-AU" sz="2400">
                <a:latin typeface="Calibri" pitchFamily="34" charset="0"/>
              </a:rPr>
              <a:t>Recordkeeping Codes </a:t>
            </a:r>
            <a:r>
              <a:rPr lang="en-AU" sz="2400" i="1">
                <a:latin typeface="Calibri" pitchFamily="34" charset="0"/>
              </a:rPr>
              <a:t>(Information Management Plans)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630238" y="4879975"/>
            <a:ext cx="6083300" cy="9366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4D7B5-ADB4-4929-AF80-112FA89CE41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r>
              <a:rPr lang="en-AU"/>
              <a:t>  |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31888"/>
            <a:ext cx="53768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323850" y="484188"/>
            <a:ext cx="6696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Calibri" pitchFamily="34" charset="0"/>
              </a:rPr>
              <a:t>Agile and Responsive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B2BF0-0F89-452D-AD09-7D244E40B9C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r>
              <a:rPr lang="en-AU"/>
              <a:t>  |</a:t>
            </a:r>
          </a:p>
        </p:txBody>
      </p:sp>
      <p:pic>
        <p:nvPicPr>
          <p:cNvPr id="46083" name="Picture 2" descr="C:\Users\ogr011\AppData\Local\Microsoft\Windows\Temporary Internet Files\Content.IE5\3T0UERKN\EM8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588"/>
            <a:ext cx="49688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107950" y="4011613"/>
            <a:ext cx="8351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100">
                <a:latin typeface="Calibri" pitchFamily="34" charset="0"/>
              </a:rPr>
              <a:t>The view over the bow of the research vessel </a:t>
            </a:r>
            <a:r>
              <a:rPr lang="en-AU" sz="1100" i="1">
                <a:latin typeface="Calibri" pitchFamily="34" charset="0"/>
              </a:rPr>
              <a:t>Southern Surveyor</a:t>
            </a:r>
            <a:r>
              <a:rPr lang="en-AU" sz="1100">
                <a:latin typeface="Calibri" pitchFamily="34" charset="0"/>
              </a:rPr>
              <a:t>, as it heads north along the east coast of Australia towards Sydney Photographer : James Porteous on April 10 2008, CSIRO Science Image Library</a:t>
            </a:r>
          </a:p>
        </p:txBody>
      </p:sp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395288" y="411163"/>
            <a:ext cx="4392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Calibri" pitchFamily="34" charset="0"/>
              </a:rPr>
              <a:t>What’s Next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1500" dirty="0" smtClean="0"/>
              <a:t>Records Services </a:t>
            </a:r>
          </a:p>
          <a:p>
            <a:pPr lvl="1" eaLnBrk="1" fontAlgn="auto" hangingPunct="1">
              <a:lnSpc>
                <a:spcPct val="80000"/>
              </a:lnSpc>
              <a:tabLst>
                <a:tab pos="355600" algn="l"/>
              </a:tabLst>
              <a:defRPr/>
            </a:pPr>
            <a:r>
              <a:rPr lang="en-US" sz="1500" dirty="0" smtClean="0"/>
              <a:t>Tim O’Grady</a:t>
            </a:r>
            <a:br>
              <a:rPr lang="en-US" sz="1500" dirty="0" smtClean="0"/>
            </a:br>
            <a:r>
              <a:rPr lang="en-US" sz="1500" dirty="0" smtClean="0"/>
              <a:t>Records Services Manager</a:t>
            </a:r>
          </a:p>
          <a:p>
            <a:pPr marL="270000" lvl="2" indent="-270000" eaLnBrk="1" fontAlgn="auto" hangingPunct="1">
              <a:lnSpc>
                <a:spcPct val="80000"/>
              </a:lnSpc>
              <a:defRPr/>
            </a:pPr>
            <a:r>
              <a:rPr lang="en-US" sz="1500" b="1" dirty="0" smtClean="0"/>
              <a:t>t</a:t>
            </a:r>
            <a:r>
              <a:rPr lang="en-US" sz="1500" dirty="0" smtClean="0"/>
              <a:t>	+61 3 95452083</a:t>
            </a:r>
          </a:p>
          <a:p>
            <a:pPr marL="270000" lvl="2" indent="-270000" eaLnBrk="1" fontAlgn="auto" hangingPunct="1">
              <a:lnSpc>
                <a:spcPct val="80000"/>
              </a:lnSpc>
              <a:defRPr/>
            </a:pPr>
            <a:r>
              <a:rPr lang="en-US" sz="1500" b="1" dirty="0" smtClean="0"/>
              <a:t>e</a:t>
            </a:r>
            <a:r>
              <a:rPr lang="en-US" sz="1500" dirty="0" smtClean="0"/>
              <a:t>	tim.ogrady@csiro.au</a:t>
            </a:r>
          </a:p>
          <a:p>
            <a:pPr marL="270000" lvl="2" indent="-270000" eaLnBrk="1" fontAlgn="auto" hangingPunct="1">
              <a:lnSpc>
                <a:spcPct val="80000"/>
              </a:lnSpc>
              <a:defRPr/>
            </a:pPr>
            <a:r>
              <a:rPr lang="en-US" sz="1500" b="1" dirty="0" smtClean="0"/>
              <a:t>w</a:t>
            </a:r>
            <a:r>
              <a:rPr lang="en-US" sz="1500" dirty="0" smtClean="0"/>
              <a:t>	www.csiro.au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60363" y="4219575"/>
            <a:ext cx="4751387" cy="107950"/>
          </a:xfrm>
        </p:spPr>
        <p:txBody>
          <a:bodyPr rtlCol="0"/>
          <a:lstStyle/>
          <a:p>
            <a:pPr marL="216000" indent="-216000" eaLnBrk="1" fontAlgn="auto" hangingPunct="1">
              <a:spcAft>
                <a:spcPts val="0"/>
              </a:spcAft>
              <a:defRPr/>
            </a:pPr>
            <a:r>
              <a:rPr lang="en-AU" dirty="0" smtClean="0"/>
              <a:t>Records Services</a:t>
            </a:r>
            <a:endParaRPr lang="en-AU" dirty="0"/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>
          <a:xfrm>
            <a:off x="358775" y="2058988"/>
            <a:ext cx="8461375" cy="639762"/>
          </a:xfrm>
        </p:spPr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.csiro.au/~/media/Support%20Services/Creative%20Services/Logos/CSIRO_Solid_CMYK_hr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605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20484" name="Content Placeholder 4"/>
          <p:cNvSpPr>
            <a:spLocks noGrp="1"/>
          </p:cNvSpPr>
          <p:nvPr>
            <p:ph idx="1"/>
          </p:nvPr>
        </p:nvSpPr>
        <p:spPr>
          <a:xfrm>
            <a:off x="395288" y="303213"/>
            <a:ext cx="8461375" cy="4132262"/>
          </a:xfrm>
        </p:spPr>
        <p:txBody>
          <a:bodyPr/>
          <a:lstStyle/>
          <a:p>
            <a:pPr lvl="3" eaLnBrk="1" hangingPunct="1">
              <a:buFont typeface="Calibri" pitchFamily="34" charset="0"/>
              <a:buNone/>
            </a:pPr>
            <a:endParaRPr lang="en-AU" smtClean="0"/>
          </a:p>
          <a:p>
            <a:pPr lvl="3" eaLnBrk="1" hangingPunct="1"/>
            <a:endParaRPr lang="en-AU" smtClean="0"/>
          </a:p>
          <a:p>
            <a:pPr lvl="3" eaLnBrk="1" hangingPunct="1"/>
            <a:endParaRPr lang="en-AU" smtClean="0"/>
          </a:p>
          <a:p>
            <a:pPr lvl="3" eaLnBrk="1" hangingPunct="1"/>
            <a:endParaRPr lang="en-AU" smtClean="0"/>
          </a:p>
          <a:p>
            <a:pPr lvl="2" eaLnBrk="1" hangingPunct="1"/>
            <a:endParaRPr lang="en-AU" smtClean="0"/>
          </a:p>
          <a:p>
            <a:pPr eaLnBrk="1" hangingPunct="1">
              <a:buFont typeface="Arial" charset="0"/>
              <a:buNone/>
            </a:pPr>
            <a:endParaRPr lang="en-AU" smtClean="0"/>
          </a:p>
          <a:p>
            <a:pPr eaLnBrk="1" hangingPunct="1"/>
            <a:endParaRPr lang="en-AU" smtClean="0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209FF-70E8-4A96-A3D5-CE787950B615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r>
              <a:rPr lang="en-AU"/>
              <a:t>  |</a:t>
            </a:r>
          </a:p>
        </p:txBody>
      </p:sp>
      <p:pic>
        <p:nvPicPr>
          <p:cNvPr id="20486" name="Picture 2" descr="CSIRO buil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025" y="896938"/>
            <a:ext cx="6427788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2124075" y="249238"/>
            <a:ext cx="4824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What is CSIRO </a:t>
            </a:r>
          </a:p>
        </p:txBody>
      </p:sp>
      <p:sp>
        <p:nvSpPr>
          <p:cNvPr id="20488" name="Footer Placeholder 3"/>
          <p:cNvSpPr txBox="1">
            <a:spLocks/>
          </p:cNvSpPr>
          <p:nvPr/>
        </p:nvSpPr>
        <p:spPr bwMode="auto">
          <a:xfrm>
            <a:off x="827088" y="4894263"/>
            <a:ext cx="6084887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AU" sz="900">
                <a:solidFill>
                  <a:srgbClr val="FFFFFF"/>
                </a:solidFill>
                <a:latin typeface="Calibri" pitchFamily="34" charset="0"/>
              </a:rPr>
              <a:t>Re-inventing a Records Service|  Presenter name Tim O’Grady</a:t>
            </a:r>
            <a:endParaRPr lang="en-US" sz="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250825" y="4227513"/>
            <a:ext cx="7705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/>
            <a:r>
              <a:rPr lang="en-AU" sz="1400">
                <a:latin typeface="Calibri" pitchFamily="34" charset="0"/>
              </a:rPr>
              <a:t>CSIRO Head Office Campbell ACT, CSIRO Science Image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85265-6D60-4CD9-9DB8-E56941E627E3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r>
              <a:rPr lang="en-AU"/>
              <a:t>  |</a:t>
            </a:r>
          </a:p>
        </p:txBody>
      </p:sp>
      <p:pic>
        <p:nvPicPr>
          <p:cNvPr id="21506" name="Picture 2" descr="CSIRcounc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81038"/>
            <a:ext cx="6119812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23850" y="141288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Happy 89</a:t>
            </a:r>
            <a:r>
              <a:rPr lang="en-AU" sz="3200" baseline="30000">
                <a:latin typeface="Calibri" pitchFamily="34" charset="0"/>
              </a:rPr>
              <a:t>th</a:t>
            </a:r>
            <a:r>
              <a:rPr lang="en-AU" sz="3200">
                <a:latin typeface="Calibri" pitchFamily="34" charset="0"/>
              </a:rPr>
              <a:t> CSIRO</a:t>
            </a:r>
          </a:p>
        </p:txBody>
      </p:sp>
      <p:sp>
        <p:nvSpPr>
          <p:cNvPr id="21508" name="Footer Placeholder 3"/>
          <p:cNvSpPr txBox="1">
            <a:spLocks/>
          </p:cNvSpPr>
          <p:nvPr/>
        </p:nvSpPr>
        <p:spPr bwMode="auto">
          <a:xfrm>
            <a:off x="1187450" y="4899025"/>
            <a:ext cx="612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AU" sz="900">
                <a:solidFill>
                  <a:srgbClr val="FFFFFF"/>
                </a:solidFill>
                <a:latin typeface="Calibri" pitchFamily="34" charset="0"/>
              </a:rPr>
              <a:t>Re-inventing a Records Service|  Presenter name Tim O’Grady</a:t>
            </a:r>
            <a:endParaRPr lang="en-US" sz="9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22530" name="Content Placeholder 4"/>
          <p:cNvSpPr>
            <a:spLocks noGrp="1"/>
          </p:cNvSpPr>
          <p:nvPr>
            <p:ph idx="1"/>
          </p:nvPr>
        </p:nvSpPr>
        <p:spPr>
          <a:xfrm>
            <a:off x="395288" y="87313"/>
            <a:ext cx="8461375" cy="4348162"/>
          </a:xfrm>
        </p:spPr>
        <p:txBody>
          <a:bodyPr/>
          <a:lstStyle/>
          <a:p>
            <a:pPr lvl="2" eaLnBrk="1" hangingPunct="1">
              <a:buFont typeface="Calibri" pitchFamily="34" charset="0"/>
              <a:buNone/>
            </a:pPr>
            <a:endParaRPr lang="en-AU" b="1" smtClean="0"/>
          </a:p>
          <a:p>
            <a:pPr lvl="2" eaLnBrk="1" hangingPunct="1">
              <a:buFont typeface="Calibri" pitchFamily="34" charset="0"/>
              <a:buNone/>
            </a:pPr>
            <a:endParaRPr lang="en-AU" b="1" smtClean="0"/>
          </a:p>
          <a:p>
            <a:pPr eaLnBrk="1" hangingPunct="1"/>
            <a:endParaRPr lang="en-AU" b="1" smtClean="0"/>
          </a:p>
          <a:p>
            <a:pPr lvl="2" eaLnBrk="1" hangingPunct="1"/>
            <a:endParaRPr lang="en-AU" b="1" smtClean="0"/>
          </a:p>
          <a:p>
            <a:pPr lvl="2" eaLnBrk="1" hangingPunct="1">
              <a:buFont typeface="Calibri" pitchFamily="34" charset="0"/>
              <a:buNone/>
            </a:pPr>
            <a:endParaRPr lang="en-AU" smtClean="0"/>
          </a:p>
          <a:p>
            <a:pPr lvl="3" eaLnBrk="1" hangingPunct="1"/>
            <a:endParaRPr lang="en-AU" smtClean="0"/>
          </a:p>
          <a:p>
            <a:pPr lvl="3" eaLnBrk="1" hangingPunct="1"/>
            <a:endParaRPr lang="en-AU" smtClean="0"/>
          </a:p>
          <a:p>
            <a:pPr lvl="3" eaLnBrk="1" hangingPunct="1"/>
            <a:endParaRPr lang="en-AU" smtClean="0"/>
          </a:p>
          <a:p>
            <a:pPr lvl="2" eaLnBrk="1" hangingPunct="1"/>
            <a:endParaRPr lang="en-AU" smtClean="0"/>
          </a:p>
          <a:p>
            <a:pPr eaLnBrk="1" hangingPunct="1">
              <a:buFont typeface="Arial" charset="0"/>
              <a:buNone/>
            </a:pPr>
            <a:endParaRPr lang="en-AU" smtClean="0"/>
          </a:p>
          <a:p>
            <a:pPr eaLnBrk="1" hangingPunct="1"/>
            <a:endParaRPr lang="en-AU" smtClean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Presentation title  |  Presenter name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7CFA2-E714-43C1-9205-7582944A1374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r>
              <a:rPr lang="en-AU"/>
              <a:t>  |</a:t>
            </a:r>
          </a:p>
        </p:txBody>
      </p:sp>
      <p:pic>
        <p:nvPicPr>
          <p:cNvPr id="22533" name="Picture 1" descr="C:\Users\ogr011\Documents\RMAA Paper\CSIRO Map by Region June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38"/>
            <a:ext cx="9144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79388" y="195263"/>
            <a:ext cx="2879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CSIRO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my.csiro.au/~/media/Support%20Services/Creative%20Services/Logos/CSIRO_Solid_CMYK_hr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66813"/>
            <a:ext cx="33496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Presentation title  |  Presenter name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F2195-78A9-4144-9DF7-BDEE35ADA838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r>
              <a:rPr lang="en-AU"/>
              <a:t>  |</a:t>
            </a:r>
          </a:p>
        </p:txBody>
      </p:sp>
      <p:pic>
        <p:nvPicPr>
          <p:cNvPr id="7171" name="Picture 3" descr="C:\Users\ogr011\Documents\RMAA Paper\AJF%202006%20Avantcard%20001-17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0"/>
            <a:ext cx="21955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C:\Users\ogr011\Documents\RMAA Paper\Computer%20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751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C:\Users\ogr011\Documents\RMAA Paper\wifi_0[1]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076825" y="2895600"/>
            <a:ext cx="4067175" cy="2247900"/>
          </a:xfrm>
        </p:spPr>
      </p:pic>
      <p:pic>
        <p:nvPicPr>
          <p:cNvPr id="7172" name="Picture 4" descr="C:\Users\ogr011\Documents\RMAA Paper\419881-c641ef46-d962-11e3-bb5e-bb14174cd6c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70075"/>
            <a:ext cx="30591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ogr011\Documents\RMAA Paper\419458-2adf9882-d962-11e3-bb5e-bb14174cd6c1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1635125"/>
            <a:ext cx="280828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35350"/>
            <a:ext cx="29162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6100" y="0"/>
            <a:ext cx="22320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" descr="http://my.csiro.au/~/media/Support%20Services/Creative%20Services/Logos/CSIRO_Solid_CMYK_hr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4576763"/>
            <a:ext cx="7556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ogr011\Documents\RMAA Paper\739_0_AR1399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2838450"/>
            <a:ext cx="31607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4"/>
          <p:cNvSpPr>
            <a:spLocks noGrp="1"/>
          </p:cNvSpPr>
          <p:nvPr>
            <p:ph idx="1"/>
          </p:nvPr>
        </p:nvSpPr>
        <p:spPr>
          <a:xfrm>
            <a:off x="395288" y="950913"/>
            <a:ext cx="8461375" cy="3484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AU" smtClean="0"/>
          </a:p>
          <a:p>
            <a:pPr lvl="1" eaLnBrk="1" hangingPunct="1"/>
            <a:endParaRPr lang="en-AU" smtClean="0"/>
          </a:p>
          <a:p>
            <a:pPr lvl="2" eaLnBrk="1" hangingPunct="1">
              <a:buFont typeface="Calibri" pitchFamily="34" charset="0"/>
              <a:buNone/>
            </a:pPr>
            <a:endParaRPr lang="en-AU" b="1" smtClean="0"/>
          </a:p>
          <a:p>
            <a:pPr lvl="2" eaLnBrk="1" hangingPunct="1">
              <a:buFont typeface="Calibri" pitchFamily="34" charset="0"/>
              <a:buNone/>
            </a:pPr>
            <a:endParaRPr lang="en-AU" b="1" smtClean="0"/>
          </a:p>
          <a:p>
            <a:pPr eaLnBrk="1" hangingPunct="1"/>
            <a:endParaRPr lang="en-AU" b="1" smtClean="0"/>
          </a:p>
          <a:p>
            <a:pPr lvl="2" eaLnBrk="1" hangingPunct="1"/>
            <a:endParaRPr lang="en-AU" b="1" smtClean="0"/>
          </a:p>
          <a:p>
            <a:pPr lvl="2" eaLnBrk="1" hangingPunct="1">
              <a:buFont typeface="Calibri" pitchFamily="34" charset="0"/>
              <a:buNone/>
            </a:pPr>
            <a:endParaRPr lang="en-AU" smtClean="0"/>
          </a:p>
          <a:p>
            <a:pPr lvl="3" eaLnBrk="1" hangingPunct="1"/>
            <a:endParaRPr lang="en-AU" smtClean="0"/>
          </a:p>
          <a:p>
            <a:pPr lvl="3" eaLnBrk="1" hangingPunct="1"/>
            <a:endParaRPr lang="en-AU" smtClean="0"/>
          </a:p>
          <a:p>
            <a:pPr lvl="3" eaLnBrk="1" hangingPunct="1"/>
            <a:endParaRPr lang="en-AU" smtClean="0"/>
          </a:p>
          <a:p>
            <a:pPr lvl="2" eaLnBrk="1" hangingPunct="1"/>
            <a:endParaRPr lang="en-AU" smtClean="0"/>
          </a:p>
          <a:p>
            <a:pPr eaLnBrk="1" hangingPunct="1">
              <a:buFont typeface="Arial" charset="0"/>
              <a:buNone/>
            </a:pPr>
            <a:endParaRPr lang="en-AU" smtClean="0"/>
          </a:p>
          <a:p>
            <a:pPr eaLnBrk="1" hangingPunct="1"/>
            <a:endParaRPr lang="en-AU" smtClean="0"/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Re-engineering a Records Service|  Presenter name Tim O’Grady</a:t>
            </a:r>
            <a:endParaRPr lang="en-US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837542-3E83-45CB-944E-E8B0265F3CCB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r>
              <a:rPr lang="en-AU"/>
              <a:t>  |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3"/>
            <a:ext cx="8291513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539750" y="195263"/>
            <a:ext cx="63357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Is Structure Important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DF290-A2D3-41A5-A7D9-4B1B7F4462C5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r>
              <a:rPr lang="en-AU"/>
              <a:t>  |</a:t>
            </a:r>
          </a:p>
        </p:txBody>
      </p:sp>
      <p:pic>
        <p:nvPicPr>
          <p:cNvPr id="25603" name="Picture 2" descr="C:\Users\ogr011\AppData\Local\Microsoft\Windows\Temporary Internet Files\Content.IE5\3T0UERKN\GA01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2571750"/>
            <a:ext cx="3387725" cy="1697038"/>
          </a:xfrm>
        </p:spPr>
      </p:pic>
      <p:pic>
        <p:nvPicPr>
          <p:cNvPr id="25604" name="Picture 4" descr="CSIRO Land and Water, Urrbrae, SA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0"/>
            <a:ext cx="348456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SIRO Entomology's new environmentally friendly research fac...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0"/>
            <a:ext cx="40147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" descr="CSIRO Marine Research Laboratories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84413"/>
            <a:ext cx="41068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6" descr="The Queensland Centre for Advanced Technologies (QCAT)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16238" y="1058863"/>
            <a:ext cx="38703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563938" y="4227513"/>
            <a:ext cx="5392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/>
            <a:r>
              <a:rPr lang="en-AU" sz="1400">
                <a:latin typeface="Calibri" pitchFamily="34" charset="0"/>
              </a:rPr>
              <a:t>CSIRO Science Image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827088" y="4878388"/>
            <a:ext cx="6084887" cy="95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/>
              <a:t>Re-inventing a Records Service|  Presenter name Tim O’Grady</a:t>
            </a:r>
            <a:endParaRPr lang="en-US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4993F-2D74-4569-949A-E6E8E72BA6F7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r>
              <a:rPr lang="en-AU"/>
              <a:t>  |</a:t>
            </a:r>
          </a:p>
        </p:txBody>
      </p:sp>
      <p:pic>
        <p:nvPicPr>
          <p:cNvPr id="2662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004888"/>
            <a:ext cx="5905500" cy="3368675"/>
          </a:xfrm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68313" y="195263"/>
            <a:ext cx="83518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200">
                <a:latin typeface="Calibri" pitchFamily="34" charset="0"/>
              </a:rPr>
              <a:t>CSIRO Records Services Structure – Mark 1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</Template>
  <TotalTime>2153</TotalTime>
  <Words>506</Words>
  <Application>Microsoft Office PowerPoint</Application>
  <PresentationFormat>On-screen Show (16:9)</PresentationFormat>
  <Paragraphs>132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CSIRO_PowerPoint_120322</vt:lpstr>
      <vt:lpstr>CSIRO_PowerPoint_120322</vt:lpstr>
      <vt:lpstr>CSIRO_PowerPoint_120322</vt:lpstr>
      <vt:lpstr>CSIRO_PowerPoint_120322</vt:lpstr>
      <vt:lpstr>CSIRO_PowerPoint_120322</vt:lpstr>
      <vt:lpstr>CSIRO_PowerPoint_120322</vt:lpstr>
      <vt:lpstr>CSIRO_PowerPoint_120322</vt:lpstr>
      <vt:lpstr>CSIRO_PowerPoint_120322</vt:lpstr>
      <vt:lpstr>Visio</vt:lpstr>
      <vt:lpstr>Re-Inventing a Records Service</vt:lpstr>
      <vt:lpstr>Outline </vt:lpstr>
      <vt:lpstr>  </vt:lpstr>
      <vt:lpstr>Slide 4</vt:lpstr>
      <vt:lpstr>  </vt:lpstr>
      <vt:lpstr>  </vt:lpstr>
      <vt:lpstr>Slide 7</vt:lpstr>
      <vt:lpstr>Slide 8</vt:lpstr>
      <vt:lpstr>  </vt:lpstr>
      <vt:lpstr>Does one size fit all ?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Measure  </vt:lpstr>
      <vt:lpstr>Slide 22</vt:lpstr>
      <vt:lpstr>Slide 23</vt:lpstr>
      <vt:lpstr>Slide 24</vt:lpstr>
      <vt:lpstr>Slide 25</vt:lpstr>
      <vt:lpstr>Thank you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O'Grady, Tim (Admin Serv, Clayton)</dc:creator>
  <cp:lastModifiedBy>vic5bfi</cp:lastModifiedBy>
  <cp:revision>125</cp:revision>
  <dcterms:created xsi:type="dcterms:W3CDTF">2014-02-03T05:30:05Z</dcterms:created>
  <dcterms:modified xsi:type="dcterms:W3CDTF">2015-06-04T06:03:25Z</dcterms:modified>
</cp:coreProperties>
</file>