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6"/>
  </p:notesMasterIdLst>
  <p:sldIdLst>
    <p:sldId id="258" r:id="rId6"/>
    <p:sldId id="266" r:id="rId7"/>
    <p:sldId id="282" r:id="rId8"/>
    <p:sldId id="267" r:id="rId9"/>
    <p:sldId id="268" r:id="rId10"/>
    <p:sldId id="259" r:id="rId11"/>
    <p:sldId id="271" r:id="rId12"/>
    <p:sldId id="270" r:id="rId13"/>
    <p:sldId id="260" r:id="rId14"/>
    <p:sldId id="277" r:id="rId15"/>
    <p:sldId id="261" r:id="rId16"/>
    <p:sldId id="272" r:id="rId17"/>
    <p:sldId id="279" r:id="rId18"/>
    <p:sldId id="264" r:id="rId19"/>
    <p:sldId id="280" r:id="rId20"/>
    <p:sldId id="276" r:id="rId21"/>
    <p:sldId id="281" r:id="rId22"/>
    <p:sldId id="257" r:id="rId23"/>
    <p:sldId id="262" r:id="rId24"/>
    <p:sldId id="274" r:id="rId25"/>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3399"/>
    <a:srgbClr val="5F8B26"/>
    <a:srgbClr val="4F6F92"/>
    <a:srgbClr val="DD7023"/>
    <a:srgbClr val="002C53"/>
    <a:srgbClr val="002B53"/>
    <a:srgbClr val="002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2787"/>
    <p:restoredTop sz="82878" autoAdjust="0"/>
  </p:normalViewPr>
  <p:slideViewPr>
    <p:cSldViewPr>
      <p:cViewPr>
        <p:scale>
          <a:sx n="100" d="100"/>
          <a:sy n="100" d="100"/>
        </p:scale>
        <p:origin x="-195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337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AU" altLang="en-US"/>
          </a:p>
        </p:txBody>
      </p:sp>
      <p:sp>
        <p:nvSpPr>
          <p:cNvPr id="4099"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4102"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AU" altLang="en-US"/>
          </a:p>
        </p:txBody>
      </p:sp>
      <p:sp>
        <p:nvSpPr>
          <p:cNvPr id="4103"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D6A79835-C28F-49A5-BE60-C8CA914354DB}" type="slidenum">
              <a:rPr lang="en-AU" altLang="en-US"/>
              <a:pPr/>
              <a:t>‹#›</a:t>
            </a:fld>
            <a:endParaRPr lang="en-AU" altLang="en-US"/>
          </a:p>
        </p:txBody>
      </p:sp>
    </p:spTree>
    <p:extLst>
      <p:ext uri="{BB962C8B-B14F-4D97-AF65-F5344CB8AC3E}">
        <p14:creationId xmlns:p14="http://schemas.microsoft.com/office/powerpoint/2010/main" val="21544022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83169-ECA4-486C-851E-D2F5B7467F52}" type="slidenum">
              <a:rPr lang="en-AU" altLang="en-US"/>
              <a:pPr/>
              <a:t>1</a:t>
            </a:fld>
            <a:endParaRPr lang="en-AU"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One of the highlights of this project was unearthing beautiful old hand drawn plans from the late 1800/early 1900.  Designs of water pipe</a:t>
            </a:r>
            <a:r>
              <a:rPr lang="en-AU" baseline="0" dirty="0" smtClean="0"/>
              <a:t> contours, a hand drawn and coloured set of plans for a Filtration and </a:t>
            </a:r>
            <a:r>
              <a:rPr lang="en-AU" baseline="0" dirty="0" err="1" smtClean="0"/>
              <a:t>Zerolit</a:t>
            </a:r>
            <a:r>
              <a:rPr lang="en-AU" baseline="0" dirty="0" smtClean="0"/>
              <a:t> Water Softening Plant. </a:t>
            </a:r>
            <a:r>
              <a:rPr lang="en-AU" dirty="0" smtClean="0"/>
              <a:t>– framed and used as artwork in corporate office.  This has enhanced</a:t>
            </a:r>
            <a:r>
              <a:rPr lang="en-AU" baseline="0" dirty="0" smtClean="0"/>
              <a:t> our working environment, but also provides some depth to the history of Wannon Water and it’s predecessor agencies.</a:t>
            </a:r>
            <a:endParaRPr lang="en-AU" dirty="0" smtClean="0"/>
          </a:p>
          <a:p>
            <a:r>
              <a:rPr lang="en-AU" dirty="0" smtClean="0"/>
              <a:t> (not proceeded with so not given to PROV in</a:t>
            </a:r>
            <a:r>
              <a:rPr lang="en-AU" baseline="0" dirty="0" smtClean="0"/>
              <a:t> case the question comes up or drawn copies)</a:t>
            </a:r>
            <a:endParaRPr lang="en-AU" dirty="0" smtClean="0"/>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10</a:t>
            </a:fld>
            <a:endParaRPr lang="en-AU" altLang="en-US"/>
          </a:p>
        </p:txBody>
      </p:sp>
    </p:spTree>
    <p:extLst>
      <p:ext uri="{BB962C8B-B14F-4D97-AF65-F5344CB8AC3E}">
        <p14:creationId xmlns:p14="http://schemas.microsoft.com/office/powerpoint/2010/main" val="107772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ヒラギノ角ゴ Pro W3" charset="-128"/>
                <a:cs typeface="+mn-cs"/>
              </a:rPr>
              <a:t>What are the effects of winning the Hamer Award? - AT</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Winning an award for our work increases the profile of the Knowledge Services team within the organisation.  It provides credibility to the work that we undertake</a:t>
            </a:r>
            <a:r>
              <a:rPr lang="en-AU" sz="1200" kern="1200" baseline="0" dirty="0" smtClean="0">
                <a:solidFill>
                  <a:schemeClr val="tx1"/>
                </a:solidFill>
                <a:effectLst/>
                <a:latin typeface="Arial" charset="0"/>
                <a:ea typeface="ヒラギノ角ゴ Pro W3" charset="-128"/>
                <a:cs typeface="+mn-cs"/>
              </a:rPr>
              <a:t> and helps us to continue to push for “a seat at the table”.  Other departments start to think about Knowledge Services as key players in significant projects and approach the team prior to commencement instead of getting told about a project at the end because of a recordkeeping issue that has arisen.</a:t>
            </a:r>
            <a:endParaRPr lang="en-AU" sz="1200" kern="1200" dirty="0" smtClean="0">
              <a:solidFill>
                <a:schemeClr val="tx1"/>
              </a:solidFill>
              <a:effectLst/>
              <a:latin typeface="Arial" charset="0"/>
              <a:ea typeface="ヒラギノ角ゴ Pro W3" charset="-128"/>
              <a:cs typeface="+mn-cs"/>
            </a:endParaRP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Internal team awareness</a:t>
            </a:r>
          </a:p>
          <a:p>
            <a:r>
              <a:rPr lang="en-AU" sz="1200" kern="1200" dirty="0" smtClean="0">
                <a:solidFill>
                  <a:schemeClr val="tx1"/>
                </a:solidFill>
                <a:effectLst/>
                <a:latin typeface="Arial" charset="0"/>
                <a:ea typeface="ヒラギノ角ゴ Pro W3" charset="-128"/>
                <a:cs typeface="+mn-cs"/>
              </a:rPr>
              <a:t>	Intranet</a:t>
            </a:r>
          </a:p>
          <a:p>
            <a:r>
              <a:rPr lang="en-AU" sz="1200" kern="1200" dirty="0" smtClean="0">
                <a:solidFill>
                  <a:schemeClr val="tx1"/>
                </a:solidFill>
                <a:effectLst/>
                <a:latin typeface="Arial" charset="0"/>
                <a:ea typeface="ヒラギノ角ゴ Pro W3" charset="-128"/>
                <a:cs typeface="+mn-cs"/>
              </a:rPr>
              <a:t>	MD Update Meeting</a:t>
            </a:r>
          </a:p>
          <a:p>
            <a:r>
              <a:rPr lang="en-AU" sz="1200" kern="1200" dirty="0" smtClean="0">
                <a:solidFill>
                  <a:schemeClr val="tx1"/>
                </a:solidFill>
                <a:effectLst/>
                <a:latin typeface="Arial" charset="0"/>
                <a:ea typeface="ヒラギノ角ゴ Pro W3" charset="-128"/>
                <a:cs typeface="+mn-cs"/>
              </a:rPr>
              <a:t>Increased confidence in plans/decisions on plans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Vision</a:t>
            </a:r>
            <a:r>
              <a:rPr lang="en-AU" sz="1200" kern="1200" baseline="0" dirty="0" smtClean="0">
                <a:solidFill>
                  <a:schemeClr val="tx1"/>
                </a:solidFill>
                <a:effectLst/>
                <a:latin typeface="Arial" charset="0"/>
                <a:ea typeface="ヒラギノ角ゴ Pro W3" charset="-128"/>
                <a:cs typeface="+mn-cs"/>
              </a:rPr>
              <a:t> 2023 – Tell Our Story…..</a:t>
            </a:r>
            <a:endParaRPr lang="en-AU" sz="1200" kern="1200" dirty="0" smtClean="0">
              <a:solidFill>
                <a:schemeClr val="tx1"/>
              </a:solidFill>
              <a:effectLst/>
              <a:latin typeface="Arial" charset="0"/>
              <a:ea typeface="ヒラギノ角ゴ Pro W3" charset="-128"/>
              <a:cs typeface="+mn-cs"/>
            </a:endParaRP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External awareness…. </a:t>
            </a:r>
          </a:p>
          <a:p>
            <a:r>
              <a:rPr lang="en-AU" sz="1200" kern="1200" dirty="0" smtClean="0">
                <a:solidFill>
                  <a:schemeClr val="tx1"/>
                </a:solidFill>
                <a:effectLst/>
                <a:latin typeface="Arial" charset="0"/>
                <a:ea typeface="ヒラギノ角ゴ Pro W3" charset="-128"/>
                <a:cs typeface="+mn-cs"/>
              </a:rPr>
              <a:t> </a:t>
            </a:r>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11</a:t>
            </a:fld>
            <a:endParaRPr lang="en-AU" altLang="en-US"/>
          </a:p>
        </p:txBody>
      </p:sp>
    </p:spTree>
    <p:extLst>
      <p:ext uri="{BB962C8B-B14F-4D97-AF65-F5344CB8AC3E}">
        <p14:creationId xmlns:p14="http://schemas.microsoft.com/office/powerpoint/2010/main" val="229144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ヒラギノ角ゴ Pro W3" charset="-128"/>
                <a:cs typeface="+mn-cs"/>
              </a:rPr>
              <a:t>ISSUES</a:t>
            </a:r>
            <a:r>
              <a:rPr lang="en-AU" sz="1200" kern="1200" dirty="0" smtClean="0">
                <a:solidFill>
                  <a:schemeClr val="tx1"/>
                </a:solidFill>
                <a:effectLst/>
                <a:latin typeface="Arial" charset="0"/>
                <a:ea typeface="ヒラギノ角ゴ Pro W3" charset="-128"/>
                <a:cs typeface="+mn-cs"/>
              </a:rPr>
              <a:t> </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As stated Wannon Water consisted of multiple predecessors which all had their own methods of keeping track of their plans;</a:t>
            </a:r>
            <a:r>
              <a:rPr lang="en-AU" sz="1200" kern="1200" baseline="0" dirty="0" smtClean="0">
                <a:solidFill>
                  <a:schemeClr val="tx1"/>
                </a:solidFill>
                <a:effectLst/>
                <a:latin typeface="Arial" charset="0"/>
                <a:ea typeface="ヒラギノ角ゴ Pro W3" charset="-128"/>
                <a:cs typeface="+mn-cs"/>
              </a:rPr>
              <a:t> this ranged from a</a:t>
            </a:r>
            <a:r>
              <a:rPr lang="en-AU" sz="1200" kern="1200" dirty="0" smtClean="0">
                <a:solidFill>
                  <a:schemeClr val="tx1"/>
                </a:solidFill>
                <a:effectLst/>
                <a:latin typeface="Arial" charset="0"/>
                <a:ea typeface="ヒラギノ角ゴ Pro W3" charset="-128"/>
                <a:cs typeface="+mn-cs"/>
              </a:rPr>
              <a:t>ccess databases &amp; spreadsheets</a:t>
            </a:r>
            <a:r>
              <a:rPr lang="en-AU" sz="1200" kern="1200" baseline="0" dirty="0" smtClean="0">
                <a:solidFill>
                  <a:schemeClr val="tx1"/>
                </a:solidFill>
                <a:effectLst/>
                <a:latin typeface="Arial" charset="0"/>
                <a:ea typeface="ヒラギノ角ゴ Pro W3" charset="-128"/>
                <a:cs typeface="+mn-cs"/>
              </a:rPr>
              <a:t> to </a:t>
            </a:r>
            <a:r>
              <a:rPr lang="en-AU" sz="1200" kern="1200" dirty="0" smtClean="0">
                <a:solidFill>
                  <a:schemeClr val="tx1"/>
                </a:solidFill>
                <a:effectLst/>
                <a:latin typeface="Arial" charset="0"/>
                <a:ea typeface="ヒラギノ角ゴ Pro W3" charset="-128"/>
                <a:cs typeface="+mn-cs"/>
              </a:rPr>
              <a:t> just filing the</a:t>
            </a:r>
            <a:r>
              <a:rPr lang="en-AU" sz="1200" kern="1200" baseline="0" dirty="0" smtClean="0">
                <a:solidFill>
                  <a:schemeClr val="tx1"/>
                </a:solidFill>
                <a:effectLst/>
                <a:latin typeface="Arial" charset="0"/>
                <a:ea typeface="ヒラギノ角ゴ Pro W3" charset="-128"/>
                <a:cs typeface="+mn-cs"/>
              </a:rPr>
              <a:t> plan</a:t>
            </a:r>
            <a:r>
              <a:rPr lang="en-AU" sz="1200" kern="1200" dirty="0" smtClean="0">
                <a:solidFill>
                  <a:schemeClr val="tx1"/>
                </a:solidFill>
                <a:effectLst/>
                <a:latin typeface="Arial" charset="0"/>
                <a:ea typeface="ヒラギノ角ゴ Pro W3" charset="-128"/>
                <a:cs typeface="+mn-cs"/>
              </a:rPr>
              <a:t> in a cabinet or a “safe Place”. Then came the bigger issue of how the Access</a:t>
            </a:r>
            <a:r>
              <a:rPr lang="en-AU" sz="1200" kern="1200" baseline="0" dirty="0" smtClean="0">
                <a:solidFill>
                  <a:schemeClr val="tx1"/>
                </a:solidFill>
                <a:effectLst/>
                <a:latin typeface="Arial" charset="0"/>
                <a:ea typeface="ヒラギノ角ゴ Pro W3" charset="-128"/>
                <a:cs typeface="+mn-cs"/>
              </a:rPr>
              <a:t> Spreadsheets were merged with the old Excel Spreadsheets, then imported into Genie (No Q &amp; A done at all). This current “database was unreliable, held incorrect information and frankly a huge mess. </a:t>
            </a:r>
          </a:p>
          <a:p>
            <a:endParaRPr lang="en-AU" sz="1200" kern="1200" baseline="0" dirty="0" smtClean="0">
              <a:solidFill>
                <a:schemeClr val="tx1"/>
              </a:solidFill>
              <a:effectLst/>
              <a:latin typeface="Arial" charset="0"/>
              <a:ea typeface="ヒラギノ角ゴ Pro W3" charset="-128"/>
              <a:cs typeface="+mn-cs"/>
            </a:endParaRPr>
          </a:p>
          <a:p>
            <a:r>
              <a:rPr lang="en-AU" sz="1200" kern="1200" baseline="0" dirty="0" smtClean="0">
                <a:solidFill>
                  <a:schemeClr val="tx1"/>
                </a:solidFill>
                <a:effectLst/>
                <a:latin typeface="Arial" charset="0"/>
                <a:ea typeface="ヒラギノ角ゴ Pro W3" charset="-128"/>
                <a:cs typeface="+mn-cs"/>
              </a:rPr>
              <a:t>For example:</a:t>
            </a:r>
            <a:endParaRPr lang="en-AU" sz="1200" kern="1200" dirty="0" smtClean="0">
              <a:solidFill>
                <a:schemeClr val="tx1"/>
              </a:solidFill>
              <a:effectLst/>
              <a:latin typeface="Arial" charset="0"/>
              <a:ea typeface="ヒラギノ角ゴ Pro W3" charset="-128"/>
              <a:cs typeface="+mn-cs"/>
            </a:endParaRPr>
          </a:p>
          <a:p>
            <a:pPr marL="171450" indent="-171450">
              <a:buFontTx/>
              <a:buChar char="-"/>
            </a:pPr>
            <a:r>
              <a:rPr lang="en-AU" sz="1200" kern="1200" dirty="0" smtClean="0">
                <a:solidFill>
                  <a:schemeClr val="tx1"/>
                </a:solidFill>
                <a:effectLst/>
                <a:latin typeface="Arial" charset="0"/>
                <a:ea typeface="ヒラギノ角ゴ Pro W3" charset="-128"/>
                <a:cs typeface="+mn-cs"/>
              </a:rPr>
              <a:t>14,891 Individual plans entered in to the old database out of this 3,200 had no drawings attached.</a:t>
            </a:r>
          </a:p>
          <a:p>
            <a:r>
              <a:rPr lang="en-AU" sz="1200" kern="1200" dirty="0" smtClean="0">
                <a:solidFill>
                  <a:schemeClr val="tx1"/>
                </a:solidFill>
                <a:effectLst/>
                <a:latin typeface="Arial" charset="0"/>
                <a:ea typeface="ヒラギノ角ゴ Pro W3" charset="-128"/>
                <a:cs typeface="+mn-cs"/>
              </a:rPr>
              <a:t>-   Numerous amount of this document didn’t have correct information if any on them.</a:t>
            </a:r>
          </a:p>
          <a:p>
            <a:pPr marL="171450" indent="-171450">
              <a:buFontTx/>
              <a:buChar char="-"/>
            </a:pPr>
            <a:r>
              <a:rPr lang="en-AU" sz="1200" kern="1200" dirty="0" smtClean="0">
                <a:solidFill>
                  <a:schemeClr val="tx1"/>
                </a:solidFill>
                <a:effectLst/>
                <a:latin typeface="Arial" charset="0"/>
                <a:ea typeface="ヒラギノ角ゴ Pro W3" charset="-128"/>
                <a:cs typeface="+mn-cs"/>
              </a:rPr>
              <a:t>There were 720 various locations (including abbreviations of names and incorrect spelling) entered into the old database, as this section was free text and could be named anything - </a:t>
            </a:r>
            <a:r>
              <a:rPr lang="en-AU" sz="1200" b="1" kern="1200" dirty="0" smtClean="0">
                <a:solidFill>
                  <a:schemeClr val="tx1"/>
                </a:solidFill>
                <a:effectLst/>
                <a:latin typeface="Arial" charset="0"/>
                <a:ea typeface="ヒラギノ角ゴ Pro W3" charset="-128"/>
                <a:cs typeface="+mn-cs"/>
              </a:rPr>
              <a:t>450 now</a:t>
            </a:r>
          </a:p>
          <a:p>
            <a:pPr marL="171450" indent="-171450">
              <a:buFontTx/>
              <a:buChar char="-"/>
            </a:pPr>
            <a:r>
              <a:rPr lang="en-AU" sz="1200" kern="1200" dirty="0" smtClean="0">
                <a:solidFill>
                  <a:schemeClr val="tx1"/>
                </a:solidFill>
                <a:effectLst/>
                <a:latin typeface="Arial" charset="0"/>
                <a:ea typeface="ヒラギノ角ゴ Pro W3" charset="-128"/>
                <a:cs typeface="+mn-cs"/>
              </a:rPr>
              <a:t>There was no consistency on how and what information should be entered on the plans or in the database </a:t>
            </a:r>
          </a:p>
          <a:p>
            <a:pPr marL="171450" indent="-171450">
              <a:buFontTx/>
              <a:buChar char="-"/>
            </a:pPr>
            <a:r>
              <a:rPr lang="en-AU" sz="1200" kern="1200" dirty="0" smtClean="0">
                <a:solidFill>
                  <a:schemeClr val="tx1"/>
                </a:solidFill>
                <a:effectLst/>
                <a:latin typeface="Arial" charset="0"/>
                <a:ea typeface="ヒラギノ角ゴ Pro W3" charset="-128"/>
                <a:cs typeface="+mn-cs"/>
              </a:rPr>
              <a:t> Plus the quality</a:t>
            </a:r>
            <a:r>
              <a:rPr lang="en-AU" sz="1200" kern="1200" baseline="0" dirty="0" smtClean="0">
                <a:solidFill>
                  <a:schemeClr val="tx1"/>
                </a:solidFill>
                <a:effectLst/>
                <a:latin typeface="Arial" charset="0"/>
                <a:ea typeface="ヒラギノ角ゴ Pro W3" charset="-128"/>
                <a:cs typeface="+mn-cs"/>
              </a:rPr>
              <a:t> of the scanning of the documents wasn’t very good.</a:t>
            </a:r>
            <a:endParaRPr lang="en-AU" sz="1200" kern="1200" dirty="0" smtClean="0">
              <a:solidFill>
                <a:schemeClr val="tx1"/>
              </a:solidFill>
              <a:effectLst/>
              <a:latin typeface="Arial" charset="0"/>
              <a:ea typeface="ヒラギノ角ゴ Pro W3" charset="-128"/>
              <a:cs typeface="+mn-cs"/>
            </a:endParaRPr>
          </a:p>
          <a:p>
            <a:pPr marL="171450" indent="-171450">
              <a:buFontTx/>
              <a:buChar char="-"/>
            </a:pPr>
            <a:endParaRPr lang="en-AU" sz="1200" kern="1200" dirty="0" smtClean="0">
              <a:solidFill>
                <a:schemeClr val="tx1"/>
              </a:solidFill>
              <a:effectLst/>
              <a:latin typeface="Arial" charset="0"/>
              <a:ea typeface="ヒラギノ角ゴ Pro W3" charset="-128"/>
              <a:cs typeface="+mn-cs"/>
            </a:endParaRPr>
          </a:p>
          <a:p>
            <a:pPr marL="0" indent="0">
              <a:buFontTx/>
              <a:buNone/>
            </a:pPr>
            <a:r>
              <a:rPr lang="en-AU" sz="1200" kern="1200" dirty="0" smtClean="0">
                <a:solidFill>
                  <a:schemeClr val="tx1"/>
                </a:solidFill>
                <a:effectLst/>
                <a:latin typeface="Arial" charset="0"/>
                <a:ea typeface="ヒラギノ角ゴ Pro W3" charset="-128"/>
                <a:cs typeface="+mn-cs"/>
              </a:rPr>
              <a:t>To</a:t>
            </a:r>
            <a:r>
              <a:rPr lang="en-AU" sz="1200" kern="1200" baseline="0" dirty="0" smtClean="0">
                <a:solidFill>
                  <a:schemeClr val="tx1"/>
                </a:solidFill>
                <a:effectLst/>
                <a:latin typeface="Arial" charset="0"/>
                <a:ea typeface="ヒラギノ角ゴ Pro W3" charset="-128"/>
                <a:cs typeface="+mn-cs"/>
              </a:rPr>
              <a:t> say staff were unhappy with this was an understatement and many staff didn’t even know about the database.</a:t>
            </a:r>
            <a:endParaRPr lang="en-AU" sz="1200" kern="1200" dirty="0" smtClean="0">
              <a:solidFill>
                <a:schemeClr val="tx1"/>
              </a:solidFill>
              <a:effectLst/>
              <a:latin typeface="Arial" charset="0"/>
              <a:ea typeface="ヒラギノ角ゴ Pro W3" charset="-128"/>
              <a:cs typeface="+mn-cs"/>
            </a:endParaRPr>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12</a:t>
            </a:fld>
            <a:endParaRPr lang="en-AU" altLang="en-US"/>
          </a:p>
        </p:txBody>
      </p:sp>
    </p:spTree>
    <p:extLst>
      <p:ext uri="{BB962C8B-B14F-4D97-AF65-F5344CB8AC3E}">
        <p14:creationId xmlns:p14="http://schemas.microsoft.com/office/powerpoint/2010/main" val="356798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ヒラギノ角ゴ Pro W3" charset="-128"/>
                <a:cs typeface="+mn-cs"/>
              </a:rPr>
              <a:t> HOW WE DID IT.</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As Alison stated before, a working group was set up to discuss what information was needed, how it was to be presented and the easiest program to have all the information stored in as the one we currently had was failing. Records Manager (TRIM back then) was decided on as it was customisable, staff already knew how to use it and we already had the product so it saved money on buying another product.</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THE ACTUAL PROCESS OF THE PROJECT…</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All the information in the old database (genie) was exported to an excel spreadsheet. </a:t>
            </a:r>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13</a:t>
            </a:fld>
            <a:endParaRPr lang="en-AU" altLang="en-US"/>
          </a:p>
        </p:txBody>
      </p:sp>
    </p:spTree>
    <p:extLst>
      <p:ext uri="{BB962C8B-B14F-4D97-AF65-F5344CB8AC3E}">
        <p14:creationId xmlns:p14="http://schemas.microsoft.com/office/powerpoint/2010/main" val="1635620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ヒラギノ角ゴ Pro W3" charset="-128"/>
                <a:cs typeface="+mn-cs"/>
              </a:rPr>
              <a:t> </a:t>
            </a:r>
          </a:p>
          <a:p>
            <a:r>
              <a:rPr lang="en-AU" sz="1200" kern="1200" dirty="0" smtClean="0">
                <a:solidFill>
                  <a:schemeClr val="tx1"/>
                </a:solidFill>
                <a:effectLst/>
                <a:latin typeface="Arial" charset="0"/>
                <a:ea typeface="ヒラギノ角ゴ Pro W3" charset="-128"/>
                <a:cs typeface="+mn-cs"/>
              </a:rPr>
              <a:t>I worked through those lines one by one correcting and adding information on the spreadsheet, combining individual pages together to make one drawing set (where required), naming each page and adding bookmarks to each document. </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***Insert Picture of plans here***</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In all there was 18,392 lines of data to view, correct and add information, combine</a:t>
            </a:r>
            <a:r>
              <a:rPr lang="en-AU" sz="1200" kern="1200" baseline="0" dirty="0" smtClean="0">
                <a:solidFill>
                  <a:schemeClr val="tx1"/>
                </a:solidFill>
                <a:effectLst/>
                <a:latin typeface="Arial" charset="0"/>
                <a:ea typeface="ヒラギノ角ゴ Pro W3" charset="-128"/>
                <a:cs typeface="+mn-cs"/>
              </a:rPr>
              <a:t> individual pages into one drawing set, bookmark the drawing sets</a:t>
            </a:r>
            <a:r>
              <a:rPr lang="en-AU" sz="1200" kern="1200" dirty="0" smtClean="0">
                <a:solidFill>
                  <a:schemeClr val="tx1"/>
                </a:solidFill>
                <a:effectLst/>
                <a:latin typeface="Arial" charset="0"/>
                <a:ea typeface="ヒラギノ角ゴ Pro W3" charset="-128"/>
                <a:cs typeface="+mn-cs"/>
              </a:rPr>
              <a:t> and allocate a new drawing number to, which was a lengthy process.</a:t>
            </a:r>
          </a:p>
          <a:p>
            <a:endParaRPr lang="en-US" altLang="en-US" dirty="0" smtClean="0"/>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14</a:t>
            </a:fld>
            <a:endParaRPr lang="en-AU" altLang="en-US"/>
          </a:p>
        </p:txBody>
      </p:sp>
    </p:spTree>
    <p:extLst>
      <p:ext uri="{BB962C8B-B14F-4D97-AF65-F5344CB8AC3E}">
        <p14:creationId xmlns:p14="http://schemas.microsoft.com/office/powerpoint/2010/main" val="170460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ヒラギノ角ゴ Pro W3" charset="-128"/>
                <a:cs typeface="+mn-cs"/>
              </a:rPr>
              <a:t>At the same time we were also working out how we wanted the information to look in RM once Finalised.</a:t>
            </a:r>
          </a:p>
          <a:p>
            <a:r>
              <a:rPr lang="en-AU" sz="1200" kern="1200" dirty="0" smtClean="0">
                <a:solidFill>
                  <a:schemeClr val="tx1"/>
                </a:solidFill>
                <a:effectLst/>
                <a:latin typeface="Arial" charset="0"/>
                <a:ea typeface="ヒラギノ角ゴ Pro W3" charset="-128"/>
                <a:cs typeface="+mn-cs"/>
              </a:rPr>
              <a:t>It was decided to make the Plans database as its own level a</a:t>
            </a:r>
            <a:r>
              <a:rPr lang="en-AU" sz="1200" kern="1200" baseline="0" dirty="0" smtClean="0">
                <a:solidFill>
                  <a:schemeClr val="tx1"/>
                </a:solidFill>
                <a:effectLst/>
                <a:latin typeface="Arial" charset="0"/>
                <a:ea typeface="ヒラギノ角ゴ Pro W3" charset="-128"/>
                <a:cs typeface="+mn-cs"/>
              </a:rPr>
              <a:t>t the top level of the classification scheme </a:t>
            </a:r>
            <a:r>
              <a:rPr lang="en-AU" sz="1200" kern="1200" dirty="0" smtClean="0">
                <a:solidFill>
                  <a:schemeClr val="tx1"/>
                </a:solidFill>
                <a:effectLst/>
                <a:latin typeface="Arial" charset="0"/>
                <a:ea typeface="ヒラギノ角ゴ Pro W3" charset="-128"/>
                <a:cs typeface="+mn-cs"/>
              </a:rPr>
              <a:t>to make things easier. </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**Picture**</a:t>
            </a:r>
          </a:p>
          <a:p>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Folders are used as the drawing Set Identifier (known as the drawing set name) creating</a:t>
            </a:r>
            <a:r>
              <a:rPr lang="en-AU" sz="1200" kern="1200" baseline="0" dirty="0" smtClean="0">
                <a:solidFill>
                  <a:schemeClr val="tx1"/>
                </a:solidFill>
                <a:effectLst/>
                <a:latin typeface="Arial" charset="0"/>
                <a:ea typeface="ヒラギノ角ゴ Pro W3" charset="-128"/>
                <a:cs typeface="+mn-cs"/>
              </a:rPr>
              <a:t> folder creates drawing set number</a:t>
            </a: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**Picture**</a:t>
            </a:r>
          </a:p>
          <a:p>
            <a:endParaRPr lang="en-A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And the Plan it’s self is a document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**Picture**</a:t>
            </a: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Explain picture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15</a:t>
            </a:fld>
            <a:endParaRPr lang="en-AU" altLang="en-US"/>
          </a:p>
        </p:txBody>
      </p:sp>
    </p:spTree>
    <p:extLst>
      <p:ext uri="{BB962C8B-B14F-4D97-AF65-F5344CB8AC3E}">
        <p14:creationId xmlns:p14="http://schemas.microsoft.com/office/powerpoint/2010/main" val="321089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ヒラギノ角ゴ Pro W3" charset="-128"/>
                <a:cs typeface="+mn-cs"/>
              </a:rPr>
              <a:t>Innovative</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Once we worked out how we wanted it to look I continued with working on the spreadsheet whilst Alison, with the support of </a:t>
            </a:r>
            <a:r>
              <a:rPr lang="en-AU" sz="1200" kern="1200" dirty="0" err="1" smtClean="0">
                <a:solidFill>
                  <a:schemeClr val="tx1"/>
                </a:solidFill>
                <a:effectLst/>
                <a:latin typeface="Arial" charset="0"/>
                <a:ea typeface="ヒラギノ角ゴ Pro W3" charset="-128"/>
                <a:cs typeface="+mn-cs"/>
              </a:rPr>
              <a:t>Kapish</a:t>
            </a:r>
            <a:r>
              <a:rPr lang="en-AU" sz="1200" kern="1200" dirty="0" smtClean="0">
                <a:solidFill>
                  <a:schemeClr val="tx1"/>
                </a:solidFill>
                <a:effectLst/>
                <a:latin typeface="Arial" charset="0"/>
                <a:ea typeface="ヒラギノ角ゴ Pro W3" charset="-128"/>
                <a:cs typeface="+mn-cs"/>
              </a:rPr>
              <a:t>, were working on mapping rules to get the information exported from excel and imported into the correct Records Manager field.</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**Picture**  </a:t>
            </a:r>
          </a:p>
          <a:p>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After about 800 plans were completed we decided to try</a:t>
            </a:r>
            <a:r>
              <a:rPr lang="en-AU" sz="1200" kern="1200" baseline="0" dirty="0" smtClean="0">
                <a:solidFill>
                  <a:schemeClr val="tx1"/>
                </a:solidFill>
                <a:effectLst/>
                <a:latin typeface="Arial" charset="0"/>
                <a:ea typeface="ヒラギノ角ゴ Pro W3" charset="-128"/>
                <a:cs typeface="+mn-cs"/>
              </a:rPr>
              <a:t> and</a:t>
            </a:r>
            <a:r>
              <a:rPr lang="en-AU" sz="1200" kern="1200" dirty="0" smtClean="0">
                <a:solidFill>
                  <a:schemeClr val="tx1"/>
                </a:solidFill>
                <a:effectLst/>
                <a:latin typeface="Arial" charset="0"/>
                <a:ea typeface="ヒラギノ角ゴ Pro W3" charset="-128"/>
                <a:cs typeface="+mn-cs"/>
              </a:rPr>
              <a:t> import</a:t>
            </a:r>
            <a:r>
              <a:rPr lang="en-AU" sz="1200" kern="1200" baseline="0" dirty="0" smtClean="0">
                <a:solidFill>
                  <a:schemeClr val="tx1"/>
                </a:solidFill>
                <a:effectLst/>
                <a:latin typeface="Arial" charset="0"/>
                <a:ea typeface="ヒラギノ角ゴ Pro W3" charset="-128"/>
                <a:cs typeface="+mn-cs"/>
              </a:rPr>
              <a:t> the information</a:t>
            </a:r>
            <a:r>
              <a:rPr lang="en-AU" sz="1200" kern="1200" dirty="0" smtClean="0">
                <a:solidFill>
                  <a:schemeClr val="tx1"/>
                </a:solidFill>
                <a:effectLst/>
                <a:latin typeface="Arial" charset="0"/>
                <a:ea typeface="ヒラギノ角ゴ Pro W3" charset="-128"/>
                <a:cs typeface="+mn-cs"/>
              </a:rPr>
              <a:t> into RM (using the mapping process) and then quality checked. </a:t>
            </a: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Which Worked!!</a:t>
            </a:r>
            <a:r>
              <a:rPr lang="en-AU" sz="1200" kern="1200" baseline="0" dirty="0" smtClean="0">
                <a:solidFill>
                  <a:schemeClr val="tx1"/>
                </a:solidFill>
                <a:effectLst/>
                <a:latin typeface="Arial" charset="0"/>
                <a:ea typeface="ヒラギノ角ゴ Pro W3" charset="-128"/>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baseline="0" dirty="0" smtClean="0">
              <a:solidFill>
                <a:schemeClr val="tx1"/>
              </a:solidFill>
              <a:effectLst/>
              <a:latin typeface="Arial" charset="0"/>
              <a:ea typeface="ヒラギノ角ゴ Pro W3" charset="-128"/>
              <a:cs typeface="+mn-cs"/>
            </a:endParaRPr>
          </a:p>
          <a:p>
            <a:endParaRPr lang="en-AU" sz="1200" kern="1200" dirty="0">
              <a:solidFill>
                <a:schemeClr val="tx1"/>
              </a:solidFill>
              <a:effectLst/>
              <a:latin typeface="Arial" charset="0"/>
              <a:ea typeface="ヒラギノ角ゴ Pro W3" charset="-128"/>
              <a:cs typeface="+mn-cs"/>
            </a:endParaRPr>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16</a:t>
            </a:fld>
            <a:endParaRPr lang="en-AU" altLang="en-US"/>
          </a:p>
        </p:txBody>
      </p:sp>
    </p:spTree>
    <p:extLst>
      <p:ext uri="{BB962C8B-B14F-4D97-AF65-F5344CB8AC3E}">
        <p14:creationId xmlns:p14="http://schemas.microsoft.com/office/powerpoint/2010/main" val="45578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All documents imported are now OCR searchable.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Easy to Find</a:t>
            </a:r>
            <a:r>
              <a:rPr lang="en-AU" sz="1200" kern="1200" baseline="0" dirty="0" smtClean="0">
                <a:solidFill>
                  <a:schemeClr val="tx1"/>
                </a:solidFill>
                <a:effectLst/>
                <a:latin typeface="Arial" charset="0"/>
                <a:ea typeface="ヒラギノ角ゴ Pro W3" charset="-128"/>
                <a:cs typeface="+mn-cs"/>
              </a:rPr>
              <a:t> in both Records Manager and we also use </a:t>
            </a:r>
            <a:r>
              <a:rPr lang="en-AU" sz="1200" kern="1200" baseline="0" dirty="0" err="1" smtClean="0">
                <a:solidFill>
                  <a:schemeClr val="tx1"/>
                </a:solidFill>
                <a:effectLst/>
                <a:latin typeface="Arial" charset="0"/>
                <a:ea typeface="ヒラギノ角ゴ Pro W3" charset="-128"/>
                <a:cs typeface="+mn-cs"/>
              </a:rPr>
              <a:t>Kapish</a:t>
            </a:r>
            <a:r>
              <a:rPr lang="en-AU" sz="1200" kern="1200" baseline="0" dirty="0" smtClean="0">
                <a:solidFill>
                  <a:schemeClr val="tx1"/>
                </a:solidFill>
                <a:effectLst/>
                <a:latin typeface="Arial" charset="0"/>
                <a:ea typeface="ヒラギノ角ゴ Pro W3" charset="-128"/>
                <a:cs typeface="+mn-cs"/>
              </a:rPr>
              <a:t> Explorer with custom saved search for the plans database (With the search that Alison set up for end users) </a:t>
            </a: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17</a:t>
            </a:fld>
            <a:endParaRPr lang="en-AU" altLang="en-US"/>
          </a:p>
        </p:txBody>
      </p:sp>
    </p:spTree>
    <p:extLst>
      <p:ext uri="{BB962C8B-B14F-4D97-AF65-F5344CB8AC3E}">
        <p14:creationId xmlns:p14="http://schemas.microsoft.com/office/powerpoint/2010/main" val="2412813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D6B68-404D-4191-B7C2-000BD487D07F}" type="slidenum">
              <a:rPr lang="en-AU" altLang="en-US"/>
              <a:pPr/>
              <a:t>18</a:t>
            </a:fld>
            <a:endParaRPr lang="en-AU"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Key points of Knowledge for the project: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 Being able to read a plan</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AU" sz="1200" kern="1200" dirty="0" smtClean="0">
                <a:solidFill>
                  <a:schemeClr val="tx1"/>
                </a:solidFill>
                <a:effectLst/>
                <a:latin typeface="Arial" charset="0"/>
                <a:ea typeface="ヒラギノ角ゴ Pro W3" charset="-128"/>
                <a:cs typeface="+mn-cs"/>
              </a:rPr>
              <a:t>Knowing the difference between Mechanical/Electrical/Civil &amp; Pipework drawing types was one of the keys to the project.</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AU" sz="1200" kern="1200" dirty="0" smtClean="0">
                <a:solidFill>
                  <a:schemeClr val="tx1"/>
                </a:solidFill>
                <a:effectLst/>
                <a:latin typeface="Arial" charset="0"/>
                <a:ea typeface="ヒラギノ角ゴ Pro W3" charset="-128"/>
                <a:cs typeface="+mn-cs"/>
              </a:rPr>
              <a:t>Knowing or having someone who has</a:t>
            </a:r>
            <a:r>
              <a:rPr lang="en-AU" sz="1200" kern="1200" baseline="0" dirty="0" smtClean="0">
                <a:solidFill>
                  <a:schemeClr val="tx1"/>
                </a:solidFill>
                <a:effectLst/>
                <a:latin typeface="Arial" charset="0"/>
                <a:ea typeface="ヒラギノ角ゴ Pro W3" charset="-128"/>
                <a:cs typeface="+mn-cs"/>
              </a:rPr>
              <a:t> advanced knowledge of Records Manager</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AU" sz="1200" kern="1200" baseline="0" dirty="0" smtClean="0">
                <a:solidFill>
                  <a:schemeClr val="tx1"/>
                </a:solidFill>
                <a:effectLst/>
                <a:latin typeface="Arial" charset="0"/>
                <a:ea typeface="ヒラギノ角ゴ Pro W3" charset="-128"/>
                <a:cs typeface="+mn-cs"/>
              </a:rPr>
              <a:t>The stakeholder engagement through the working group meant that the end product was what </a:t>
            </a:r>
            <a:r>
              <a:rPr lang="en-AU" sz="1200" kern="1200" baseline="0" dirty="0" err="1" smtClean="0">
                <a:solidFill>
                  <a:schemeClr val="tx1"/>
                </a:solidFill>
                <a:effectLst/>
                <a:latin typeface="Arial" charset="0"/>
                <a:ea typeface="ヒラギノ角ゴ Pro W3" charset="-128"/>
                <a:cs typeface="+mn-cs"/>
              </a:rPr>
              <a:t>emaployees</a:t>
            </a:r>
            <a:r>
              <a:rPr lang="en-AU" sz="1200" kern="1200" baseline="0" dirty="0" smtClean="0">
                <a:solidFill>
                  <a:schemeClr val="tx1"/>
                </a:solidFill>
                <a:effectLst/>
                <a:latin typeface="Arial" charset="0"/>
                <a:ea typeface="ヒラギノ角ゴ Pro W3" charset="-128"/>
                <a:cs typeface="+mn-cs"/>
              </a:rPr>
              <a:t> needed</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AU" sz="1200" kern="1200" baseline="0" dirty="0" smtClean="0">
              <a:solidFill>
                <a:schemeClr val="tx1"/>
              </a:solidFill>
              <a:effectLst/>
              <a:latin typeface="Arial" charset="0"/>
              <a:ea typeface="ヒラギノ角ゴ Pro W3" charset="-128"/>
              <a:cs typeface="+mn-cs"/>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AU" sz="1200" kern="1200" baseline="0" dirty="0" smtClean="0">
                <a:solidFill>
                  <a:schemeClr val="tx1"/>
                </a:solidFill>
                <a:effectLst/>
                <a:latin typeface="Arial" charset="0"/>
                <a:ea typeface="ヒラギノ角ゴ Pro W3" charset="-128"/>
                <a:cs typeface="+mn-cs"/>
              </a:rPr>
              <a:t>I was luck because I worked in the asset area for a number of years which gave </a:t>
            </a:r>
            <a:endParaRPr lang="en-AU" sz="1200" kern="1200" dirty="0" smtClean="0">
              <a:solidFill>
                <a:schemeClr val="tx1"/>
              </a:solidFill>
              <a:effectLst/>
              <a:latin typeface="Arial" charset="0"/>
              <a:ea typeface="ヒラギノ角ゴ Pro W3"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ヒラギノ角ゴ Pro W3"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ヒラギノ角ゴ Pro W3" charset="-128"/>
                <a:cs typeface="+mn-cs"/>
              </a:rPr>
              <a:t>Where to from here? </a:t>
            </a: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 Assessing Duplicates with existing paper plans. These are store in our Archives Shed</a:t>
            </a: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ヒラギノ角ゴ Pro W3" charset="-128"/>
                <a:cs typeface="+mn-cs"/>
              </a:rPr>
              <a:t>- Site Visits – to find those plans that people are “Keeping Safe”</a:t>
            </a:r>
          </a:p>
          <a:p>
            <a:pPr marL="171450" indent="-171450">
              <a:buFontTx/>
              <a:buChar char="-"/>
            </a:pPr>
            <a:r>
              <a:rPr lang="en-AU" sz="1200" kern="1200" dirty="0" smtClean="0">
                <a:solidFill>
                  <a:schemeClr val="tx1"/>
                </a:solidFill>
                <a:effectLst/>
                <a:latin typeface="Arial" charset="0"/>
                <a:ea typeface="ヒラギノ角ゴ Pro W3" charset="-128"/>
                <a:cs typeface="+mn-cs"/>
              </a:rPr>
              <a:t>Plans on Network Drives (21,269) which could be ne ones or duplicates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AU" sz="1200" kern="1200" dirty="0" smtClean="0">
                <a:solidFill>
                  <a:schemeClr val="tx1"/>
                </a:solidFill>
                <a:effectLst/>
                <a:latin typeface="Arial" charset="0"/>
                <a:ea typeface="ヒラギノ角ゴ Pro W3" charset="-128"/>
                <a:cs typeface="+mn-cs"/>
              </a:rPr>
              <a:t>Assessment of retention of hard copies</a:t>
            </a:r>
          </a:p>
          <a:p>
            <a:pPr marL="0" indent="0">
              <a:buFontTx/>
              <a:buNone/>
            </a:pPr>
            <a:endParaRPr lang="en-AU" sz="1200" kern="1200" dirty="0" smtClean="0">
              <a:solidFill>
                <a:schemeClr val="tx1"/>
              </a:solidFill>
              <a:effectLst/>
              <a:latin typeface="Arial" charset="0"/>
              <a:ea typeface="ヒラギノ角ゴ Pro W3" charset="-128"/>
              <a:cs typeface="+mn-cs"/>
            </a:endParaRPr>
          </a:p>
          <a:p>
            <a:endParaRPr lang="en-AU" sz="1200" kern="1200" dirty="0" smtClean="0">
              <a:solidFill>
                <a:schemeClr val="tx1"/>
              </a:solidFill>
              <a:effectLst/>
              <a:latin typeface="Arial" charset="0"/>
              <a:ea typeface="ヒラギノ角ゴ Pro W3" charset="-128"/>
              <a:cs typeface="+mn-cs"/>
            </a:endParaRPr>
          </a:p>
          <a:p>
            <a:endParaRPr lang="en-AU" sz="1200" kern="1200" dirty="0" smtClean="0">
              <a:solidFill>
                <a:schemeClr val="tx1"/>
              </a:solidFill>
              <a:effectLst/>
              <a:latin typeface="Arial" charset="0"/>
              <a:ea typeface="ヒラギノ角ゴ Pro W3" charset="-128"/>
              <a:cs typeface="+mn-cs"/>
            </a:endParaRPr>
          </a:p>
          <a:p>
            <a:r>
              <a:rPr lang="en-AU" sz="1200" kern="1200" dirty="0" smtClean="0">
                <a:solidFill>
                  <a:schemeClr val="tx1"/>
                </a:solidFill>
                <a:effectLst/>
                <a:latin typeface="Arial" charset="0"/>
                <a:ea typeface="ヒラギノ角ゴ Pro W3" charset="-128"/>
                <a:cs typeface="+mn-cs"/>
              </a:rPr>
              <a:t>Automatic allocation of drawing numbers</a:t>
            </a:r>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19</a:t>
            </a:fld>
            <a:endParaRPr lang="en-AU" altLang="en-US"/>
          </a:p>
        </p:txBody>
      </p:sp>
    </p:spTree>
    <p:extLst>
      <p:ext uri="{BB962C8B-B14F-4D97-AF65-F5344CB8AC3E}">
        <p14:creationId xmlns:p14="http://schemas.microsoft.com/office/powerpoint/2010/main" val="13507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sz="1200" dirty="0" smtClean="0">
                <a:latin typeface="Arial" panose="020B0604020202020204" pitchFamily="34" charset="0"/>
                <a:cs typeface="Arial" panose="020B0604020202020204" pitchFamily="34" charset="0"/>
              </a:rPr>
              <a:t>South West Victoria attracts around </a:t>
            </a:r>
            <a:r>
              <a:rPr lang="en-AU" sz="1200" b="1" dirty="0" smtClean="0">
                <a:latin typeface="Arial" panose="020B0604020202020204" pitchFamily="34" charset="0"/>
                <a:cs typeface="Arial" panose="020B0604020202020204" pitchFamily="34" charset="0"/>
              </a:rPr>
              <a:t>$1.9 billion in visitor expenditure</a:t>
            </a:r>
            <a:r>
              <a:rPr lang="en-AU" sz="1200" dirty="0" smtClean="0">
                <a:latin typeface="Arial" panose="020B0604020202020204" pitchFamily="34" charset="0"/>
                <a:cs typeface="Arial" panose="020B0604020202020204" pitchFamily="34" charset="0"/>
              </a:rPr>
              <a:t>, the highest tourist visitation and income generation rates of any region in the state for dollars, with </a:t>
            </a:r>
            <a:r>
              <a:rPr lang="en-AU" sz="1200" b="1" dirty="0" smtClean="0">
                <a:latin typeface="Arial" panose="020B0604020202020204" pitchFamily="34" charset="0"/>
                <a:cs typeface="Arial" panose="020B0604020202020204" pitchFamily="34" charset="0"/>
              </a:rPr>
              <a:t>over 5 million person-visitors per year </a:t>
            </a:r>
            <a:r>
              <a:rPr lang="en-AU" sz="1200" dirty="0" smtClean="0">
                <a:latin typeface="Arial" panose="020B0604020202020204" pitchFamily="34" charset="0"/>
                <a:cs typeface="Arial" panose="020B0604020202020204" pitchFamily="34" charset="0"/>
              </a:rPr>
              <a:t>(2014 figures), much of this visitation happens in our service region.</a:t>
            </a:r>
          </a:p>
          <a:p>
            <a:pPr algn="just"/>
            <a:r>
              <a:rPr lang="en-AU" sz="1200" dirty="0" smtClean="0">
                <a:latin typeface="Arial" panose="020B0604020202020204" pitchFamily="34" charset="0"/>
                <a:cs typeface="Arial" panose="020B0604020202020204" pitchFamily="34" charset="0"/>
              </a:rPr>
              <a:t>Has connotations</a:t>
            </a:r>
            <a:r>
              <a:rPr lang="en-AU" sz="1200" baseline="0" dirty="0" smtClean="0">
                <a:latin typeface="Arial" panose="020B0604020202020204" pitchFamily="34" charset="0"/>
                <a:cs typeface="Arial" panose="020B0604020202020204" pitchFamily="34" charset="0"/>
              </a:rPr>
              <a:t> for delivery of water/sewerage services – peak flows in summer due to increased population so increase demand on infrastructure.</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20CFC9D-AD81-4E3A-8721-CB3E5F4B5E9A}" type="slidenum">
              <a:rPr lang="en-AU" smtClean="0"/>
              <a:t>2</a:t>
            </a:fld>
            <a:endParaRPr lang="en-AU"/>
          </a:p>
        </p:txBody>
      </p:sp>
    </p:spTree>
    <p:extLst>
      <p:ext uri="{BB962C8B-B14F-4D97-AF65-F5344CB8AC3E}">
        <p14:creationId xmlns:p14="http://schemas.microsoft.com/office/powerpoint/2010/main" val="118370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Questions?</a:t>
            </a:r>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20</a:t>
            </a:fld>
            <a:endParaRPr lang="en-AU" altLang="en-US"/>
          </a:p>
        </p:txBody>
      </p:sp>
    </p:spTree>
    <p:extLst>
      <p:ext uri="{BB962C8B-B14F-4D97-AF65-F5344CB8AC3E}">
        <p14:creationId xmlns:p14="http://schemas.microsoft.com/office/powerpoint/2010/main" val="304446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1.2b</a:t>
            </a:r>
            <a:r>
              <a:rPr lang="en-AU" baseline="0" dirty="0" smtClean="0"/>
              <a:t> dollars worth of assets</a:t>
            </a:r>
            <a:endParaRPr lang="en-AU" dirty="0" smtClean="0"/>
          </a:p>
          <a:p>
            <a:r>
              <a:rPr lang="en-AU" dirty="0" smtClean="0"/>
              <a:t>2800 </a:t>
            </a:r>
            <a:r>
              <a:rPr lang="en-AU" dirty="0" err="1" smtClean="0"/>
              <a:t>Kilometers</a:t>
            </a:r>
            <a:r>
              <a:rPr lang="en-AU" dirty="0" smtClean="0"/>
              <a:t> of pipeline</a:t>
            </a:r>
          </a:p>
          <a:p>
            <a:r>
              <a:rPr lang="en-AU" dirty="0" smtClean="0"/>
              <a:t>468 Facilities </a:t>
            </a:r>
          </a:p>
          <a:p>
            <a:endParaRPr lang="en-AU" dirty="0" smtClean="0"/>
          </a:p>
          <a:p>
            <a:r>
              <a:rPr lang="en-AU" sz="1400" kern="1200" dirty="0" smtClean="0">
                <a:solidFill>
                  <a:schemeClr val="tx1"/>
                </a:solidFill>
                <a:latin typeface="Arial" charset="0"/>
                <a:ea typeface="ヒラギノ角ゴ Pro W3" charset="-128"/>
              </a:rPr>
              <a:t>WATER</a:t>
            </a:r>
          </a:p>
          <a:p>
            <a:endParaRPr lang="en-AU" sz="1400" kern="1200" dirty="0" smtClean="0">
              <a:solidFill>
                <a:schemeClr val="tx1"/>
              </a:solidFill>
              <a:latin typeface="Arial" charset="0"/>
              <a:ea typeface="ヒラギノ角ゴ Pro W3" charset="-128"/>
            </a:endParaRPr>
          </a:p>
          <a:p>
            <a:r>
              <a:rPr lang="en-AU" kern="1200" dirty="0" smtClean="0">
                <a:solidFill>
                  <a:schemeClr val="tx1"/>
                </a:solidFill>
                <a:latin typeface="Arial" charset="0"/>
                <a:ea typeface="ヒラギノ角ゴ Pro W3" charset="-128"/>
              </a:rPr>
              <a:t>1,761 km of water mains</a:t>
            </a:r>
          </a:p>
          <a:p>
            <a:r>
              <a:rPr lang="en-AU" kern="1200" dirty="0" smtClean="0">
                <a:solidFill>
                  <a:schemeClr val="tx1"/>
                </a:solidFill>
                <a:latin typeface="Arial" charset="0"/>
                <a:ea typeface="ヒラギノ角ゴ Pro W3" charset="-128"/>
              </a:rPr>
              <a:t>58 Water Pumping Stations</a:t>
            </a:r>
          </a:p>
          <a:p>
            <a:r>
              <a:rPr lang="en-AU" kern="1200" dirty="0" smtClean="0">
                <a:solidFill>
                  <a:schemeClr val="tx1"/>
                </a:solidFill>
                <a:latin typeface="Arial" charset="0"/>
                <a:ea typeface="ヒラギノ角ゴ Pro W3" charset="-128"/>
              </a:rPr>
              <a:t>13 Water Treatment Plants</a:t>
            </a:r>
          </a:p>
          <a:p>
            <a:r>
              <a:rPr lang="en-AU" kern="1200" dirty="0" smtClean="0">
                <a:solidFill>
                  <a:schemeClr val="tx1"/>
                </a:solidFill>
                <a:latin typeface="Arial" charset="0"/>
                <a:ea typeface="ヒラギノ角ゴ Pro W3" charset="-128"/>
              </a:rPr>
              <a:t>72 Water Storages</a:t>
            </a:r>
          </a:p>
          <a:p>
            <a:r>
              <a:rPr lang="en-AU" kern="1200" dirty="0" smtClean="0">
                <a:solidFill>
                  <a:schemeClr val="tx1"/>
                </a:solidFill>
                <a:latin typeface="Arial" charset="0"/>
                <a:ea typeface="ヒラギノ角ゴ Pro W3" charset="-128"/>
              </a:rPr>
              <a:t>24 Disinfection Stations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AU" kern="1200" dirty="0" smtClean="0">
                <a:solidFill>
                  <a:schemeClr val="tx1"/>
                </a:solidFill>
                <a:latin typeface="Arial" charset="0"/>
                <a:ea typeface="ヒラギノ角ゴ Pro W3" charset="-128"/>
              </a:rPr>
              <a:t>54 Headworks Installations </a:t>
            </a:r>
          </a:p>
          <a:p>
            <a:endParaRPr lang="en-AU" kern="1200" dirty="0" smtClean="0">
              <a:solidFill>
                <a:schemeClr val="tx1"/>
              </a:solidFill>
              <a:latin typeface="Arial" charset="0"/>
              <a:ea typeface="ヒラギノ角ゴ Pro W3" charset="-128"/>
            </a:endParaRPr>
          </a:p>
          <a:p>
            <a:pPr algn="l"/>
            <a:r>
              <a:rPr lang="en-AU" dirty="0" smtClean="0"/>
              <a:t>SEWER</a:t>
            </a:r>
          </a:p>
          <a:p>
            <a:pPr algn="l"/>
            <a:endParaRPr lang="en-AU" dirty="0" smtClean="0"/>
          </a:p>
          <a:p>
            <a:pPr algn="l"/>
            <a:endParaRPr lang="en-AU" dirty="0" smtClean="0"/>
          </a:p>
          <a:p>
            <a:pPr algn="l"/>
            <a:r>
              <a:rPr lang="en-AU" sz="1200" dirty="0" smtClean="0"/>
              <a:t>879km of Sewers</a:t>
            </a:r>
          </a:p>
          <a:p>
            <a:pPr algn="l"/>
            <a:r>
              <a:rPr lang="en-AU" sz="1200" dirty="0" smtClean="0"/>
              <a:t>114 Sewage Pumping Stations</a:t>
            </a:r>
          </a:p>
          <a:p>
            <a:pPr algn="l"/>
            <a:r>
              <a:rPr lang="en-AU" sz="1200" dirty="0" smtClean="0"/>
              <a:t>16 Sewage Treatment Plants</a:t>
            </a:r>
          </a:p>
          <a:p>
            <a:pPr algn="l"/>
            <a:r>
              <a:rPr lang="en-AU" sz="1200" dirty="0" smtClean="0"/>
              <a:t>14 Re-use Systems</a:t>
            </a:r>
          </a:p>
          <a:p>
            <a:endParaRPr lang="en-AU" dirty="0" smtClean="0"/>
          </a:p>
          <a:p>
            <a:endParaRPr lang="en-A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Looking at the extent of the assets we maintain,</a:t>
            </a:r>
            <a:r>
              <a:rPr lang="en-US" b="0" baseline="0" dirty="0" smtClean="0"/>
              <a:t> you start to get an idea of the amount of information in asset plans we need to hold.  Overarching the plans of individual sites are also plans of district areas, development of reticulation to new subdivision areas, and reticulation maps for each of 5 systems that make up the reticulation network (Grampians/Konongwootong to Casterton-Coleraine/North Otway/South Otway/Tullich Systems).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Certainly there will be many people in the room that have similar complexity around the assets they maintain within the Local Government jurisdictions also.</a:t>
            </a:r>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3</a:t>
            </a:fld>
            <a:endParaRPr lang="en-AU" altLang="en-US"/>
          </a:p>
        </p:txBody>
      </p:sp>
    </p:spTree>
    <p:extLst>
      <p:ext uri="{BB962C8B-B14F-4D97-AF65-F5344CB8AC3E}">
        <p14:creationId xmlns:p14="http://schemas.microsoft.com/office/powerpoint/2010/main" val="33621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buFontTx/>
              <a:buNone/>
              <a:defRPr/>
            </a:pPr>
            <a:r>
              <a:rPr lang="en-US" b="1" dirty="0" smtClean="0"/>
              <a:t>Major Customers</a:t>
            </a:r>
          </a:p>
          <a:p>
            <a:pPr eaLnBrk="1" hangingPunct="1">
              <a:lnSpc>
                <a:spcPct val="80000"/>
              </a:lnSpc>
              <a:defRPr/>
            </a:pPr>
            <a:r>
              <a:rPr lang="en-US" dirty="0" smtClean="0"/>
              <a:t>Portland Aluminum (Alcoa)</a:t>
            </a:r>
          </a:p>
          <a:p>
            <a:pPr eaLnBrk="1" hangingPunct="1">
              <a:lnSpc>
                <a:spcPct val="80000"/>
              </a:lnSpc>
              <a:defRPr/>
            </a:pPr>
            <a:r>
              <a:rPr lang="en-US" dirty="0" smtClean="0"/>
              <a:t>Dairy Manufacturer’s (WC&amp;B, Fonterra, Murray Goulburn)</a:t>
            </a:r>
          </a:p>
          <a:p>
            <a:pPr eaLnBrk="1" hangingPunct="1">
              <a:lnSpc>
                <a:spcPct val="80000"/>
              </a:lnSpc>
              <a:defRPr/>
            </a:pPr>
            <a:r>
              <a:rPr lang="en-US" dirty="0" smtClean="0"/>
              <a:t>Midfield International – largest meat processor in Victoria</a:t>
            </a:r>
          </a:p>
          <a:p>
            <a:pPr eaLnBrk="1" hangingPunct="1">
              <a:lnSpc>
                <a:spcPct val="80000"/>
              </a:lnSpc>
              <a:defRPr/>
            </a:pPr>
            <a:r>
              <a:rPr lang="en-US" dirty="0" err="1" smtClean="0"/>
              <a:t>Iluka</a:t>
            </a:r>
            <a:r>
              <a:rPr lang="en-US" dirty="0" smtClean="0"/>
              <a:t> Resources – mineral sands separation plant at Hamilton</a:t>
            </a:r>
          </a:p>
          <a:p>
            <a:pPr eaLnBrk="1" hangingPunct="1">
              <a:lnSpc>
                <a:spcPct val="80000"/>
              </a:lnSpc>
              <a:defRPr/>
            </a:pPr>
            <a:r>
              <a:rPr lang="en-US" dirty="0" smtClean="0"/>
              <a:t>Sun Pharma – pharmaceuticals at Port Fairy (ex GSK)</a:t>
            </a:r>
          </a:p>
          <a:p>
            <a:pPr eaLnBrk="1" hangingPunct="1">
              <a:lnSpc>
                <a:spcPct val="80000"/>
              </a:lnSpc>
              <a:defRPr/>
            </a:pPr>
            <a:r>
              <a:rPr lang="en-US" dirty="0" smtClean="0"/>
              <a:t>Mortlake Power Station – gas fired power station</a:t>
            </a:r>
          </a:p>
          <a:p>
            <a:pPr eaLnBrk="1" hangingPunct="1">
              <a:lnSpc>
                <a:spcPct val="80000"/>
              </a:lnSpc>
              <a:defRPr/>
            </a:pPr>
            <a:endParaRPr lang="en-US" dirty="0" smtClean="0"/>
          </a:p>
          <a:p>
            <a:pPr eaLnBrk="1" hangingPunct="1">
              <a:lnSpc>
                <a:spcPct val="80000"/>
              </a:lnSpc>
              <a:defRPr/>
            </a:pPr>
            <a:r>
              <a:rPr lang="en-US" dirty="0" smtClean="0"/>
              <a:t>Our</a:t>
            </a:r>
            <a:r>
              <a:rPr lang="en-US" baseline="0" dirty="0" smtClean="0"/>
              <a:t> major customers rely on us for infrastructure to supply their plants with water provision, and also many have dedicated sewerage treatment plants on site for removal of waste products.  Plans that govern these sites also need to be maintained to ensure the ongoing integrity and maintenance of these facilities. </a:t>
            </a:r>
            <a:endParaRPr lang="en-US" dirty="0" smtClean="0"/>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4</a:t>
            </a:fld>
            <a:endParaRPr lang="en-AU" altLang="en-US"/>
          </a:p>
        </p:txBody>
      </p:sp>
    </p:spTree>
    <p:extLst>
      <p:ext uri="{BB962C8B-B14F-4D97-AF65-F5344CB8AC3E}">
        <p14:creationId xmlns:p14="http://schemas.microsoft.com/office/powerpoint/2010/main" val="364286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Recently there has been a $4.4</a:t>
            </a:r>
            <a:r>
              <a:rPr lang="en-AU" baseline="0" dirty="0" smtClean="0"/>
              <a:t> million dollar allocation from government to upgrade the Sewerage Treatment Facilities at 12 Apostles Visitor Centre to allow for an increase of up to 14,000 visitors per day by 2034.</a:t>
            </a:r>
          </a:p>
          <a:p>
            <a:endParaRPr lang="en-AU" baseline="0" dirty="0" smtClean="0"/>
          </a:p>
          <a:p>
            <a:r>
              <a:rPr lang="en-AU" baseline="0" dirty="0" smtClean="0"/>
              <a:t>The twelve apostles project is an example of a wide-scope project in which we will be creating and using plans for the infrastructure required for the project from the initial planning stage – Issued for Tender plans, through to the construction phase, where “Issued for Construction”  plans are issued, and through to ensuring we receive and maintain the final As Constructed Plans (more about what we mean by an “as-con”)- </a:t>
            </a:r>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5</a:t>
            </a:fld>
            <a:endParaRPr lang="en-AU" altLang="en-US"/>
          </a:p>
        </p:txBody>
      </p:sp>
    </p:spTree>
    <p:extLst>
      <p:ext uri="{BB962C8B-B14F-4D97-AF65-F5344CB8AC3E}">
        <p14:creationId xmlns:p14="http://schemas.microsoft.com/office/powerpoint/2010/main" val="357671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Why we did it? – AT</a:t>
            </a:r>
          </a:p>
          <a:p>
            <a:pPr lvl="0"/>
            <a:endParaRPr lang="en-AU" dirty="0" smtClean="0"/>
          </a:p>
          <a:p>
            <a:pPr lvl="0"/>
            <a:r>
              <a:rPr lang="en-AU" dirty="0" smtClean="0"/>
              <a:t>Given</a:t>
            </a:r>
            <a:r>
              <a:rPr lang="en-AU" baseline="0" dirty="0" smtClean="0"/>
              <a:t> the wide variety of plans we need to maintain, and d</a:t>
            </a:r>
            <a:r>
              <a:rPr lang="en-AU" dirty="0" smtClean="0"/>
              <a:t>uring the iterations, mergers and consolidations</a:t>
            </a:r>
            <a:r>
              <a:rPr lang="en-AU" baseline="0" dirty="0" smtClean="0"/>
              <a:t> of services from stand alone Trusts for construction of assets, to  “Water Boards” to  responsibility for water and sewerage given to Councils, and then back to a separation of services from councils back to water authorities, and concluding with a merger of 4 regional water authorities into what is now Wannon Water”, asset and infrastructure plans have been developed to suit each of the changes of responsibility, particularly the ongoing changes to numbering conventions for maps.  This has left us with a great deal of disparate numbering systems for plans from 48 predecessor agencies, so we had no consistent numbering to help us identify the plans.</a:t>
            </a:r>
            <a:r>
              <a:rPr lang="en-AU" dirty="0" smtClean="0"/>
              <a:t> </a:t>
            </a:r>
          </a:p>
          <a:p>
            <a:endParaRPr lang="en-AU" dirty="0" smtClean="0"/>
          </a:p>
          <a:p>
            <a:r>
              <a:rPr lang="en-AU" dirty="0" smtClean="0"/>
              <a:t>The latest iteration of the “plans database” was housed in the </a:t>
            </a:r>
            <a:r>
              <a:rPr lang="en-AU" dirty="0" err="1" smtClean="0"/>
              <a:t>InMagic</a:t>
            </a:r>
            <a:r>
              <a:rPr lang="en-AU" baseline="0" dirty="0" smtClean="0"/>
              <a:t> “Genie” product, which we use as our library database and a series of metadata fields were created to try and “massage” the requirements of a structured plans database into an existing library system.</a:t>
            </a:r>
          </a:p>
          <a:p>
            <a:endParaRPr lang="en-AU" baseline="0" dirty="0" smtClean="0"/>
          </a:p>
          <a:p>
            <a:r>
              <a:rPr lang="en-AU" baseline="0" dirty="0" smtClean="0"/>
              <a:t>The original database entry for this system included 38 metadata fields, which were all expected to be filled in, but rarely were.  And when investigated through the working party, identified that most of them were rarely used for searching and returning a plan.</a:t>
            </a:r>
          </a:p>
          <a:p>
            <a:endParaRPr lang="en-AU" baseline="0" dirty="0" smtClean="0"/>
          </a:p>
          <a:p>
            <a:r>
              <a:rPr lang="en-AU" baseline="0" dirty="0" smtClean="0"/>
              <a:t>When Jacinta speaks on how we undertook the transition she will outline some more specific issues we encountered with the quality of the plans, information, and metadata that we had to work with.</a:t>
            </a:r>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6</a:t>
            </a:fld>
            <a:endParaRPr lang="en-AU" altLang="en-US"/>
          </a:p>
        </p:txBody>
      </p:sp>
    </p:spTree>
    <p:extLst>
      <p:ext uri="{BB962C8B-B14F-4D97-AF65-F5344CB8AC3E}">
        <p14:creationId xmlns:p14="http://schemas.microsoft.com/office/powerpoint/2010/main" val="171508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to enable an easier method of registration of metadata for each plan, we assessed</a:t>
            </a:r>
            <a:r>
              <a:rPr lang="en-AU" baseline="0" dirty="0" smtClean="0"/>
              <a:t> the existing 38 metadata fields and determined with a working group what information was being used to locate plans, what information was still relevant by prioritising each metadata field, and determining what information could be relegated to simply “notes”.</a:t>
            </a:r>
          </a:p>
          <a:p>
            <a:endParaRPr lang="en-AU" baseline="0" dirty="0" smtClean="0"/>
          </a:p>
          <a:p>
            <a:r>
              <a:rPr lang="en-AU" baseline="0" dirty="0" smtClean="0"/>
              <a:t>One of the important metadata fields to address was the variety of old plan numbers and to ensure that they were still searchable  given that there may be historic references to old plan numbers.  By ensuring all old numbering information was included in the notes of RM meant that a Note search or Any Word search for an old plan number would return results.</a:t>
            </a:r>
          </a:p>
          <a:p>
            <a:endParaRPr lang="en-AU" baseline="0" dirty="0" smtClean="0"/>
          </a:p>
          <a:p>
            <a:r>
              <a:rPr lang="en-AU" baseline="0" dirty="0" smtClean="0"/>
              <a:t>By determining what fields could be merged together, we were also able to identify how we could present the information to the end user, providing them with a series of drop down lists to choose from to retain the integrity of the metadata they were using instead of finding multiple typed text fields for a locality for example.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7</a:t>
            </a:fld>
            <a:endParaRPr lang="en-AU" altLang="en-US"/>
          </a:p>
        </p:txBody>
      </p:sp>
    </p:spTree>
    <p:extLst>
      <p:ext uri="{BB962C8B-B14F-4D97-AF65-F5344CB8AC3E}">
        <p14:creationId xmlns:p14="http://schemas.microsoft.com/office/powerpoint/2010/main" val="418466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Given</a:t>
            </a:r>
            <a:r>
              <a:rPr lang="en-AU" baseline="0" dirty="0" smtClean="0"/>
              <a:t> the nature of the life of a plan, from tender, to construction to final as constructed, there are always many iterations of the plan.  If we think back to hard copy processes, plans would be “marked up” or “redlined” to show required updates and given back to the developer.</a:t>
            </a:r>
          </a:p>
          <a:p>
            <a:r>
              <a:rPr lang="en-AU" baseline="0" dirty="0" smtClean="0"/>
              <a:t>This would also occur to the final as-cons if changes were made onsite and the plans needed to reflect this.  When hard copy plans are held on site and updated, this creates confusion and potential risk when relying on the plans.  </a:t>
            </a:r>
          </a:p>
          <a:p>
            <a:endParaRPr lang="en-AU" baseline="0" dirty="0" smtClean="0"/>
          </a:p>
          <a:p>
            <a:r>
              <a:rPr lang="en-AU" baseline="0" dirty="0" smtClean="0"/>
              <a:t>There was little regard to version control (the only version control would be the incoming hard copy with the new version number from the consultant/</a:t>
            </a:r>
            <a:r>
              <a:rPr lang="en-AU" baseline="0" dirty="0" err="1" smtClean="0"/>
              <a:t>drawerer</a:t>
            </a:r>
            <a:r>
              <a:rPr lang="en-AU" baseline="0" dirty="0" smtClean="0"/>
              <a:t> and no information held about the outgoing </a:t>
            </a:r>
            <a:r>
              <a:rPr lang="en-AU" baseline="0" dirty="0" err="1" smtClean="0"/>
              <a:t>markups</a:t>
            </a:r>
            <a:r>
              <a:rPr lang="en-AU" baseline="0" dirty="0" smtClean="0"/>
              <a:t> that were required).</a:t>
            </a:r>
          </a:p>
          <a:p>
            <a:endParaRPr lang="en-AU" baseline="0" dirty="0" smtClean="0"/>
          </a:p>
          <a:p>
            <a:r>
              <a:rPr lang="en-AU" baseline="0" dirty="0" smtClean="0"/>
              <a:t>This meant that end users were not confident of having access to the most current As Constructed plan at short notice.  Whilst our electronic processes needed to be developed to replicate this series of events we needed to ensure that the most relevant information was always available when needed.  This meant putting in place stringent rules around when a plan should be registered in the database, and when it is merely a working file with the ability to work up documents.  Using “Trapeze” to allow our development services staff to electronically mark up and resend information for updates meant that there was a better system for identifying the most recent plan, and then providing confidence that the plans sitting within the new plans database where the most up to date copies.</a:t>
            </a:r>
          </a:p>
          <a:p>
            <a:endParaRPr lang="en-AU" baseline="0" dirty="0" smtClean="0"/>
          </a:p>
          <a:p>
            <a:r>
              <a:rPr lang="en-AU" baseline="0" dirty="0" smtClean="0"/>
              <a:t>These process are continually being enhanced to ensure that they continue to function, particularly to enable us to mitigate any potential risks around inaccurate or outdated plans.  The business case for the project identified specifically the need for risk mitigation in relation to electrical plans that Wannon Water held.  There was a need to increase the accuracy of, and confidence in the electrical plans to ensure minimal risk to our operators/electricians and contractors when onsite dealing with electrical tasks.  </a:t>
            </a:r>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8</a:t>
            </a:fld>
            <a:endParaRPr lang="en-AU" altLang="en-US"/>
          </a:p>
        </p:txBody>
      </p:sp>
    </p:spTree>
    <p:extLst>
      <p:ext uri="{BB962C8B-B14F-4D97-AF65-F5344CB8AC3E}">
        <p14:creationId xmlns:p14="http://schemas.microsoft.com/office/powerpoint/2010/main" val="180938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What were the benefits to WW? - AT</a:t>
            </a:r>
          </a:p>
          <a:p>
            <a:r>
              <a:rPr lang="en-AU" dirty="0" smtClean="0"/>
              <a:t>For all of the reasons why we</a:t>
            </a:r>
            <a:r>
              <a:rPr lang="en-AU" baseline="0" dirty="0" smtClean="0"/>
              <a:t> conducted the project, we have the outcomes and benefits to the organisation.  Where we had disparate systems with plans stored in many places, we are working towards </a:t>
            </a:r>
            <a:r>
              <a:rPr lang="en-AU" dirty="0" smtClean="0"/>
              <a:t>One source of Truth for the plans.</a:t>
            </a:r>
          </a:p>
          <a:p>
            <a:r>
              <a:rPr lang="en-AU" dirty="0" smtClean="0"/>
              <a:t>Where end users where unable to find plans the can now access plans much quicker.</a:t>
            </a:r>
            <a:r>
              <a:rPr lang="en-AU" baseline="0" dirty="0" smtClean="0"/>
              <a:t>  They also know if they can’t locate them that they can contact Records (particularly Jacinta) and she can assist them to determine if they have been captured as part of the project yet or are still to be assessed.</a:t>
            </a:r>
            <a:endParaRPr lang="en-AU" dirty="0" smtClean="0"/>
          </a:p>
          <a:p>
            <a:endParaRPr lang="en-AU" dirty="0" smtClean="0"/>
          </a:p>
          <a:p>
            <a:r>
              <a:rPr lang="en-AU" dirty="0" smtClean="0"/>
              <a:t>By using Adobe to it’s fullest, Multiple plans are housed in a pdf as one set instead of individual PDFs for each page of the plan.  Jacinta will explain further</a:t>
            </a:r>
            <a:r>
              <a:rPr lang="en-AU" baseline="0" dirty="0" smtClean="0"/>
              <a:t> on more about how she achieved this and utilised bookmarks and searching to enable end users to quickly retrieve the parts of the full plan set that they need (</a:t>
            </a:r>
            <a:r>
              <a:rPr lang="en-AU" baseline="0" dirty="0" err="1" smtClean="0"/>
              <a:t>ie</a:t>
            </a:r>
            <a:r>
              <a:rPr lang="en-AU" baseline="0" dirty="0" smtClean="0"/>
              <a:t> civil pipework etc.).</a:t>
            </a:r>
            <a:endParaRPr lang="en-AU" dirty="0" smtClean="0"/>
          </a:p>
          <a:p>
            <a:r>
              <a:rPr lang="en-AU" dirty="0" smtClean="0"/>
              <a:t>The Version control around our plans is</a:t>
            </a:r>
            <a:r>
              <a:rPr lang="en-AU" baseline="0" dirty="0" smtClean="0"/>
              <a:t> better managed and we have also used renditions within RM to store original </a:t>
            </a:r>
            <a:r>
              <a:rPr lang="en-AU" baseline="0" dirty="0" err="1" smtClean="0"/>
              <a:t>autocad</a:t>
            </a:r>
            <a:r>
              <a:rPr lang="en-AU" baseline="0" dirty="0" smtClean="0"/>
              <a:t> files – again Jacinta will explore this further but housing the </a:t>
            </a:r>
            <a:r>
              <a:rPr lang="en-AU" baseline="0" dirty="0" err="1" smtClean="0"/>
              <a:t>autocad</a:t>
            </a:r>
            <a:r>
              <a:rPr lang="en-AU" baseline="0" dirty="0" smtClean="0"/>
              <a:t> reduces the time spent redrawing if an existing plan is required to be used as a new “template” for a new piece of infrastructure.</a:t>
            </a:r>
          </a:p>
          <a:p>
            <a:endParaRPr lang="en-AU" dirty="0" smtClean="0"/>
          </a:p>
          <a:p>
            <a:r>
              <a:rPr lang="en-AU" sz="1200" kern="1200" dirty="0" smtClean="0">
                <a:solidFill>
                  <a:schemeClr val="tx1"/>
                </a:solidFill>
                <a:effectLst/>
                <a:latin typeface="Arial" charset="0"/>
                <a:ea typeface="ヒラギノ角ゴ Pro W3" charset="-128"/>
                <a:cs typeface="+mn-cs"/>
              </a:rPr>
              <a:t>The benefits were recognised by our Managing Director, Andrew Jeffers.  Andrew said the Plans Database Project was part of the corporation’s commitment to streamline processes and become more efficient. </a:t>
            </a:r>
          </a:p>
          <a:p>
            <a:r>
              <a:rPr lang="en-AU" sz="1200" kern="1200" dirty="0" smtClean="0">
                <a:solidFill>
                  <a:schemeClr val="tx1"/>
                </a:solidFill>
                <a:effectLst/>
                <a:latin typeface="Arial" charset="0"/>
                <a:ea typeface="ヒラギノ角ゴ Pro W3" charset="-128"/>
                <a:cs typeface="+mn-cs"/>
              </a:rPr>
              <a:t>He said it was just one of the ways that Wannon Water had been able to reduce prices and deliver long-term value to its customers.</a:t>
            </a:r>
          </a:p>
          <a:p>
            <a:r>
              <a:rPr lang="en-AU" sz="1200" kern="1200" dirty="0" smtClean="0">
                <a:solidFill>
                  <a:schemeClr val="tx1"/>
                </a:solidFill>
                <a:effectLst/>
                <a:latin typeface="Arial" charset="0"/>
                <a:ea typeface="ヒラギノ角ゴ Pro W3" charset="-128"/>
                <a:cs typeface="+mn-cs"/>
              </a:rPr>
              <a:t>“The new repository is an irreplaceable asset – a complete and reliable collection of our plans, maps and drawings that can be used with confidence,” Mr Jeffers said.</a:t>
            </a:r>
          </a:p>
          <a:p>
            <a:r>
              <a:rPr lang="en-AU" sz="1200" kern="1200" dirty="0" smtClean="0">
                <a:solidFill>
                  <a:schemeClr val="tx1"/>
                </a:solidFill>
                <a:effectLst/>
                <a:latin typeface="Arial" charset="0"/>
                <a:ea typeface="ヒラギノ角ゴ Pro W3" charset="-128"/>
                <a:cs typeface="+mn-cs"/>
              </a:rPr>
              <a:t>He went</a:t>
            </a:r>
            <a:r>
              <a:rPr lang="en-AU" sz="1200" kern="1200" baseline="0" dirty="0" smtClean="0">
                <a:solidFill>
                  <a:schemeClr val="tx1"/>
                </a:solidFill>
                <a:effectLst/>
                <a:latin typeface="Arial" charset="0"/>
                <a:ea typeface="ヒラギノ角ゴ Pro W3" charset="-128"/>
                <a:cs typeface="+mn-cs"/>
              </a:rPr>
              <a:t> on to add: </a:t>
            </a:r>
            <a:r>
              <a:rPr lang="en-AU" sz="1200" kern="1200" dirty="0" smtClean="0">
                <a:solidFill>
                  <a:schemeClr val="tx1"/>
                </a:solidFill>
                <a:effectLst/>
                <a:latin typeface="Arial" charset="0"/>
                <a:ea typeface="ヒラギノ角ゴ Pro W3" charset="-128"/>
                <a:cs typeface="+mn-cs"/>
              </a:rPr>
              <a:t>“It provides a central and secure storage system which eliminates the risk of vital records being lost or destroyed, reduces the costs of physical storage and retrieval and allows us to improve our customer service and response times.”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D6A79835-C28F-49A5-BE60-C8CA914354DB}" type="slidenum">
              <a:rPr lang="en-AU" altLang="en-US" smtClean="0"/>
              <a:pPr/>
              <a:t>9</a:t>
            </a:fld>
            <a:endParaRPr lang="en-AU" altLang="en-US"/>
          </a:p>
        </p:txBody>
      </p:sp>
    </p:spTree>
    <p:extLst>
      <p:ext uri="{BB962C8B-B14F-4D97-AF65-F5344CB8AC3E}">
        <p14:creationId xmlns:p14="http://schemas.microsoft.com/office/powerpoint/2010/main" val="945874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278" name="Picture 14" descr="top RGB new jaci"/>
          <p:cNvPicPr>
            <a:picLocks noChangeAspect="1" noChangeArrowheads="1"/>
          </p:cNvPicPr>
          <p:nvPr/>
        </p:nvPicPr>
        <p:blipFill>
          <a:blip r:embed="rId2">
            <a:extLst>
              <a:ext uri="{28A0092B-C50C-407E-A947-70E740481C1C}">
                <a14:useLocalDpi xmlns:a14="http://schemas.microsoft.com/office/drawing/2010/main" val="0"/>
              </a:ext>
            </a:extLst>
          </a:blip>
          <a:srcRect l="1154" t="4007" r="1154"/>
          <a:stretch>
            <a:fillRect/>
          </a:stretch>
        </p:blipFill>
        <p:spPr bwMode="auto">
          <a:xfrm>
            <a:off x="0" y="0"/>
            <a:ext cx="9144000" cy="2395538"/>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15" descr="logo bottom jaci"/>
          <p:cNvPicPr>
            <a:picLocks noChangeAspect="1" noChangeArrowheads="1"/>
          </p:cNvPicPr>
          <p:nvPr/>
        </p:nvPicPr>
        <p:blipFill>
          <a:blip r:embed="rId3" cstate="print">
            <a:extLst>
              <a:ext uri="{28A0092B-C50C-407E-A947-70E740481C1C}">
                <a14:useLocalDpi xmlns:a14="http://schemas.microsoft.com/office/drawing/2010/main" val="0"/>
              </a:ext>
            </a:extLst>
          </a:blip>
          <a:srcRect r="14534"/>
          <a:stretch>
            <a:fillRect/>
          </a:stretch>
        </p:blipFill>
        <p:spPr bwMode="auto">
          <a:xfrm>
            <a:off x="3851275" y="6165850"/>
            <a:ext cx="5292725" cy="606425"/>
          </a:xfrm>
          <a:prstGeom prst="rect">
            <a:avLst/>
          </a:prstGeom>
          <a:noFill/>
          <a:extLst>
            <a:ext uri="{909E8E84-426E-40DD-AFC4-6F175D3DCCD1}">
              <a14:hiddenFill xmlns:a14="http://schemas.microsoft.com/office/drawing/2010/main">
                <a:solidFill>
                  <a:srgbClr val="FFFFFF"/>
                </a:solidFill>
              </a14:hiddenFill>
            </a:ext>
          </a:extLst>
        </p:spPr>
      </p:pic>
      <p:sp>
        <p:nvSpPr>
          <p:cNvPr id="11280" name="Rectangle 16"/>
          <p:cNvSpPr>
            <a:spLocks noChangeArrowheads="1"/>
          </p:cNvSpPr>
          <p:nvPr/>
        </p:nvSpPr>
        <p:spPr bwMode="auto">
          <a:xfrm>
            <a:off x="5643563" y="2362200"/>
            <a:ext cx="3536950" cy="130175"/>
          </a:xfrm>
          <a:prstGeom prst="rect">
            <a:avLst/>
          </a:prstGeom>
          <a:solidFill>
            <a:srgbClr val="DD7023"/>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endParaRPr lang="en-AU"/>
          </a:p>
        </p:txBody>
      </p:sp>
      <p:sp>
        <p:nvSpPr>
          <p:cNvPr id="11281" name="AutoShape 17"/>
          <p:cNvSpPr>
            <a:spLocks noChangeArrowheads="1"/>
          </p:cNvSpPr>
          <p:nvPr/>
        </p:nvSpPr>
        <p:spPr bwMode="auto">
          <a:xfrm>
            <a:off x="0" y="1484313"/>
            <a:ext cx="7780338" cy="1676400"/>
          </a:xfrm>
          <a:prstGeom prst="roundRect">
            <a:avLst>
              <a:gd name="adj" fmla="val 0"/>
            </a:avLst>
          </a:prstGeom>
          <a:solidFill>
            <a:srgbClr val="DD7023"/>
          </a:solidFill>
          <a:ln>
            <a:noFill/>
          </a:ln>
          <a:extLst>
            <a:ext uri="{91240B29-F687-4F45-9708-019B960494DF}">
              <a14:hiddenLine xmlns:a14="http://schemas.microsoft.com/office/drawing/2010/main" w="9525">
                <a:solidFill>
                  <a:srgbClr val="DD7023"/>
                </a:solidFill>
                <a:round/>
                <a:headEnd/>
                <a:tailEnd/>
              </a14:hiddenLine>
            </a:ext>
          </a:extLst>
        </p:spPr>
        <p:txBody>
          <a:bodyPr wrap="none" anchor="ctr"/>
          <a:lstStyle/>
          <a:p>
            <a:pPr algn="ctr"/>
            <a:endParaRPr lang="en-US" altLang="en-US"/>
          </a:p>
        </p:txBody>
      </p:sp>
      <p:sp>
        <p:nvSpPr>
          <p:cNvPr id="11282" name="AutoShape 18"/>
          <p:cNvSpPr>
            <a:spLocks noChangeArrowheads="1"/>
          </p:cNvSpPr>
          <p:nvPr/>
        </p:nvSpPr>
        <p:spPr bwMode="auto">
          <a:xfrm>
            <a:off x="68263" y="1484313"/>
            <a:ext cx="8032750" cy="1676400"/>
          </a:xfrm>
          <a:prstGeom prst="roundRect">
            <a:avLst>
              <a:gd name="adj" fmla="val 16667"/>
            </a:avLst>
          </a:prstGeom>
          <a:solidFill>
            <a:srgbClr val="DD7023"/>
          </a:solidFill>
          <a:ln>
            <a:noFill/>
          </a:ln>
          <a:extLst>
            <a:ext uri="{91240B29-F687-4F45-9708-019B960494DF}">
              <a14:hiddenLine xmlns:a14="http://schemas.microsoft.com/office/drawing/2010/main" w="9525">
                <a:solidFill>
                  <a:srgbClr val="DD7023"/>
                </a:solidFill>
                <a:round/>
                <a:headEnd/>
                <a:tailEnd/>
              </a14:hiddenLine>
            </a:ext>
          </a:extLst>
        </p:spPr>
        <p:txBody>
          <a:bodyPr wrap="none" anchor="ctr"/>
          <a:lstStyle/>
          <a:p>
            <a:pPr algn="ct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5239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260350"/>
            <a:ext cx="2259012" cy="58356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0" y="260350"/>
            <a:ext cx="6624638"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5316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75461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8844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77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07950" y="1196975"/>
            <a:ext cx="4387850"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196975"/>
            <a:ext cx="4387850"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2964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58357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500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48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928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948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07950" y="1196975"/>
            <a:ext cx="8928100" cy="489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pic>
        <p:nvPicPr>
          <p:cNvPr id="1031" name="Picture 7" descr="logo bottom jaci"/>
          <p:cNvPicPr>
            <a:picLocks noChangeAspect="1" noChangeArrowheads="1"/>
          </p:cNvPicPr>
          <p:nvPr/>
        </p:nvPicPr>
        <p:blipFill>
          <a:blip r:embed="rId14" cstate="print">
            <a:extLst>
              <a:ext uri="{28A0092B-C50C-407E-A947-70E740481C1C}">
                <a14:useLocalDpi xmlns:a14="http://schemas.microsoft.com/office/drawing/2010/main" val="0"/>
              </a:ext>
            </a:extLst>
          </a:blip>
          <a:srcRect r="14534"/>
          <a:stretch>
            <a:fillRect/>
          </a:stretch>
        </p:blipFill>
        <p:spPr bwMode="auto">
          <a:xfrm>
            <a:off x="3851275" y="6165850"/>
            <a:ext cx="5292725"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RGB new jaci"/>
          <p:cNvPicPr>
            <a:picLocks noChangeAspect="1" noChangeArrowheads="1"/>
          </p:cNvPicPr>
          <p:nvPr/>
        </p:nvPicPr>
        <p:blipFill>
          <a:blip r:embed="rId15">
            <a:extLst>
              <a:ext uri="{28A0092B-C50C-407E-A947-70E740481C1C}">
                <a14:useLocalDpi xmlns:a14="http://schemas.microsoft.com/office/drawing/2010/main" val="0"/>
              </a:ext>
            </a:extLst>
          </a:blip>
          <a:srcRect l="1154" t="3572" r="1154"/>
          <a:stretch>
            <a:fillRect/>
          </a:stretch>
        </p:blipFill>
        <p:spPr bwMode="auto">
          <a:xfrm>
            <a:off x="0" y="0"/>
            <a:ext cx="9144000" cy="728663"/>
          </a:xfrm>
          <a:prstGeom prst="rect">
            <a:avLst/>
          </a:prstGeom>
          <a:noFill/>
          <a:extLst>
            <a:ext uri="{909E8E84-426E-40DD-AFC4-6F175D3DCCD1}">
              <a14:hiddenFill xmlns:a14="http://schemas.microsoft.com/office/drawing/2010/main">
                <a:solidFill>
                  <a:srgbClr val="FFFFFF"/>
                </a:solidFill>
              </a14:hiddenFill>
            </a:ext>
          </a:extLst>
        </p:spPr>
      </p:pic>
      <p:sp>
        <p:nvSpPr>
          <p:cNvPr id="1034" name="AutoShape 10"/>
          <p:cNvSpPr>
            <a:spLocks noChangeArrowheads="1"/>
          </p:cNvSpPr>
          <p:nvPr/>
        </p:nvSpPr>
        <p:spPr bwMode="auto">
          <a:xfrm>
            <a:off x="0" y="260350"/>
            <a:ext cx="7315200" cy="838200"/>
          </a:xfrm>
          <a:prstGeom prst="roundRect">
            <a:avLst>
              <a:gd name="adj" fmla="val 16667"/>
            </a:avLst>
          </a:prstGeom>
          <a:solidFill>
            <a:srgbClr val="DD7023"/>
          </a:solidFill>
          <a:ln>
            <a:noFill/>
          </a:ln>
          <a:extLst>
            <a:ext uri="{91240B29-F687-4F45-9708-019B960494DF}">
              <a14:hiddenLine xmlns:a14="http://schemas.microsoft.com/office/drawing/2010/main" w="9525">
                <a:solidFill>
                  <a:srgbClr val="DD7023"/>
                </a:solidFill>
                <a:round/>
                <a:headEnd/>
                <a:tailEnd/>
              </a14:hiddenLine>
            </a:ext>
          </a:extLst>
        </p:spPr>
        <p:txBody>
          <a:bodyPr wrap="none" anchor="ctr"/>
          <a:lstStyle/>
          <a:p>
            <a:pPr algn="ctr"/>
            <a:endParaRPr lang="en-US" altLang="en-US"/>
          </a:p>
        </p:txBody>
      </p:sp>
      <p:sp>
        <p:nvSpPr>
          <p:cNvPr id="1033" name="Rectangle 9"/>
          <p:cNvSpPr>
            <a:spLocks noChangeArrowheads="1"/>
          </p:cNvSpPr>
          <p:nvPr/>
        </p:nvSpPr>
        <p:spPr bwMode="auto">
          <a:xfrm>
            <a:off x="5643563" y="620713"/>
            <a:ext cx="3536950" cy="146050"/>
          </a:xfrm>
          <a:prstGeom prst="rect">
            <a:avLst/>
          </a:prstGeom>
          <a:solidFill>
            <a:srgbClr val="DD7023"/>
          </a:solidFill>
          <a:ln w="9525">
            <a:solidFill>
              <a:srgbClr val="DD7023"/>
            </a:solidFill>
            <a:miter lim="800000"/>
            <a:headEnd/>
            <a:tailEnd/>
          </a:ln>
        </p:spPr>
        <p:txBody>
          <a:bodyPr wrap="none" anchor="ctr"/>
          <a:lstStyle/>
          <a:p>
            <a:endParaRPr lang="en-AU"/>
          </a:p>
        </p:txBody>
      </p:sp>
      <p:sp>
        <p:nvSpPr>
          <p:cNvPr id="1026" name="Rectangle 2"/>
          <p:cNvSpPr>
            <a:spLocks noGrp="1" noChangeArrowheads="1"/>
          </p:cNvSpPr>
          <p:nvPr>
            <p:ph type="title"/>
          </p:nvPr>
        </p:nvSpPr>
        <p:spPr bwMode="auto">
          <a:xfrm>
            <a:off x="0" y="260350"/>
            <a:ext cx="7235825"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35" name="AutoShape 11"/>
          <p:cNvSpPr>
            <a:spLocks noChangeArrowheads="1"/>
          </p:cNvSpPr>
          <p:nvPr/>
        </p:nvSpPr>
        <p:spPr bwMode="auto">
          <a:xfrm>
            <a:off x="0" y="260350"/>
            <a:ext cx="7026275" cy="838200"/>
          </a:xfrm>
          <a:prstGeom prst="roundRect">
            <a:avLst>
              <a:gd name="adj" fmla="val 3032"/>
            </a:avLst>
          </a:prstGeom>
          <a:solidFill>
            <a:srgbClr val="DD7023"/>
          </a:solidFill>
          <a:ln>
            <a:noFill/>
          </a:ln>
          <a:extLst>
            <a:ext uri="{91240B29-F687-4F45-9708-019B960494DF}">
              <a14:hiddenLine xmlns:a14="http://schemas.microsoft.com/office/drawing/2010/main" w="9525">
                <a:solidFill>
                  <a:srgbClr val="DD7023"/>
                </a:solidFill>
                <a:round/>
                <a:headEnd/>
                <a:tailEnd/>
              </a14:hiddenLine>
            </a:ext>
          </a:extLst>
        </p:spPr>
        <p:txBody>
          <a:bodyPr wrap="none" anchor="ctr"/>
          <a:lstStyle/>
          <a:p>
            <a:pPr algn="ct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200" b="1">
          <a:solidFill>
            <a:schemeClr val="bg1"/>
          </a:solidFill>
          <a:latin typeface="+mj-lt"/>
          <a:ea typeface="+mj-ea"/>
          <a:cs typeface="+mj-cs"/>
        </a:defRPr>
      </a:lvl1pPr>
      <a:lvl2pPr algn="ctr" rtl="0" fontAlgn="base">
        <a:spcBef>
          <a:spcPct val="0"/>
        </a:spcBef>
        <a:spcAft>
          <a:spcPct val="0"/>
        </a:spcAft>
        <a:defRPr sz="3200" b="1">
          <a:solidFill>
            <a:schemeClr val="bg1"/>
          </a:solidFill>
          <a:latin typeface="Arial" charset="0"/>
          <a:ea typeface="ヒラギノ角ゴ Pro W3" charset="-128"/>
        </a:defRPr>
      </a:lvl2pPr>
      <a:lvl3pPr algn="ctr" rtl="0" fontAlgn="base">
        <a:spcBef>
          <a:spcPct val="0"/>
        </a:spcBef>
        <a:spcAft>
          <a:spcPct val="0"/>
        </a:spcAft>
        <a:defRPr sz="3200" b="1">
          <a:solidFill>
            <a:schemeClr val="bg1"/>
          </a:solidFill>
          <a:latin typeface="Arial" charset="0"/>
          <a:ea typeface="ヒラギノ角ゴ Pro W3" charset="-128"/>
        </a:defRPr>
      </a:lvl3pPr>
      <a:lvl4pPr algn="ctr" rtl="0" fontAlgn="base">
        <a:spcBef>
          <a:spcPct val="0"/>
        </a:spcBef>
        <a:spcAft>
          <a:spcPct val="0"/>
        </a:spcAft>
        <a:defRPr sz="3200" b="1">
          <a:solidFill>
            <a:schemeClr val="bg1"/>
          </a:solidFill>
          <a:latin typeface="Arial" charset="0"/>
          <a:ea typeface="ヒラギノ角ゴ Pro W3" charset="-128"/>
        </a:defRPr>
      </a:lvl4pPr>
      <a:lvl5pPr algn="ctr" rtl="0" fontAlgn="base">
        <a:spcBef>
          <a:spcPct val="0"/>
        </a:spcBef>
        <a:spcAft>
          <a:spcPct val="0"/>
        </a:spcAft>
        <a:defRPr sz="3200" b="1">
          <a:solidFill>
            <a:schemeClr val="bg1"/>
          </a:solidFill>
          <a:latin typeface="Arial" charset="0"/>
          <a:ea typeface="ヒラギノ角ゴ Pro W3" charset="-128"/>
        </a:defRPr>
      </a:lvl5pPr>
      <a:lvl6pPr marL="457200" algn="ctr" rtl="0" fontAlgn="base">
        <a:spcBef>
          <a:spcPct val="0"/>
        </a:spcBef>
        <a:spcAft>
          <a:spcPct val="0"/>
        </a:spcAft>
        <a:defRPr sz="3200" b="1">
          <a:solidFill>
            <a:schemeClr val="bg1"/>
          </a:solidFill>
          <a:latin typeface="Arial" charset="0"/>
          <a:ea typeface="ヒラギノ角ゴ Pro W3" charset="-128"/>
        </a:defRPr>
      </a:lvl6pPr>
      <a:lvl7pPr marL="914400" algn="ctr" rtl="0" fontAlgn="base">
        <a:spcBef>
          <a:spcPct val="0"/>
        </a:spcBef>
        <a:spcAft>
          <a:spcPct val="0"/>
        </a:spcAft>
        <a:defRPr sz="3200" b="1">
          <a:solidFill>
            <a:schemeClr val="bg1"/>
          </a:solidFill>
          <a:latin typeface="Arial" charset="0"/>
          <a:ea typeface="ヒラギノ角ゴ Pro W3" charset="-128"/>
        </a:defRPr>
      </a:lvl7pPr>
      <a:lvl8pPr marL="1371600" algn="ctr" rtl="0" fontAlgn="base">
        <a:spcBef>
          <a:spcPct val="0"/>
        </a:spcBef>
        <a:spcAft>
          <a:spcPct val="0"/>
        </a:spcAft>
        <a:defRPr sz="3200" b="1">
          <a:solidFill>
            <a:schemeClr val="bg1"/>
          </a:solidFill>
          <a:latin typeface="Arial" charset="0"/>
          <a:ea typeface="ヒラギノ角ゴ Pro W3" charset="-128"/>
        </a:defRPr>
      </a:lvl8pPr>
      <a:lvl9pPr marL="1828800" algn="ctr" rtl="0" fontAlgn="base">
        <a:spcBef>
          <a:spcPct val="0"/>
        </a:spcBef>
        <a:spcAft>
          <a:spcPct val="0"/>
        </a:spcAft>
        <a:defRPr sz="3200" b="1">
          <a:solidFill>
            <a:schemeClr val="bg1"/>
          </a:solidFill>
          <a:latin typeface="Arial" charset="0"/>
          <a:ea typeface="ヒラギノ角ゴ Pro W3" charset="-128"/>
        </a:defRPr>
      </a:lvl9pPr>
    </p:titleStyle>
    <p:bodyStyle>
      <a:lvl1pPr marL="342900" indent="-342900" algn="l" rtl="0" fontAlgn="base">
        <a:spcBef>
          <a:spcPct val="20000"/>
        </a:spcBef>
        <a:spcAft>
          <a:spcPct val="0"/>
        </a:spcAft>
        <a:buChar char="•"/>
        <a:defRPr sz="2000">
          <a:solidFill>
            <a:srgbClr val="002C53"/>
          </a:solidFill>
          <a:latin typeface="+mn-lt"/>
          <a:ea typeface="+mn-ea"/>
          <a:cs typeface="+mn-cs"/>
        </a:defRPr>
      </a:lvl1pPr>
      <a:lvl2pPr marL="742950" indent="-285750" algn="l" rtl="0" fontAlgn="base">
        <a:spcBef>
          <a:spcPct val="20000"/>
        </a:spcBef>
        <a:spcAft>
          <a:spcPct val="0"/>
        </a:spcAft>
        <a:buChar char="–"/>
        <a:defRPr>
          <a:solidFill>
            <a:srgbClr val="002C53"/>
          </a:solidFill>
          <a:latin typeface="+mn-lt"/>
          <a:ea typeface="+mn-ea"/>
        </a:defRPr>
      </a:lvl2pPr>
      <a:lvl3pPr marL="1143000" indent="-228600" algn="l" rtl="0" fontAlgn="base">
        <a:spcBef>
          <a:spcPct val="20000"/>
        </a:spcBef>
        <a:spcAft>
          <a:spcPct val="0"/>
        </a:spcAft>
        <a:buChar char="•"/>
        <a:defRPr sz="1600">
          <a:solidFill>
            <a:srgbClr val="002C53"/>
          </a:solidFill>
          <a:latin typeface="+mn-lt"/>
          <a:ea typeface="+mn-ea"/>
        </a:defRPr>
      </a:lvl3pPr>
      <a:lvl4pPr marL="1600200" indent="-228600" algn="l" rtl="0" fontAlgn="base">
        <a:spcBef>
          <a:spcPct val="20000"/>
        </a:spcBef>
        <a:spcAft>
          <a:spcPct val="0"/>
        </a:spcAft>
        <a:buChar char="–"/>
        <a:defRPr sz="1600">
          <a:solidFill>
            <a:srgbClr val="002C53"/>
          </a:solidFill>
          <a:latin typeface="+mn-lt"/>
          <a:ea typeface="+mn-ea"/>
        </a:defRPr>
      </a:lvl4pPr>
      <a:lvl5pPr marL="2057400" indent="-228600" algn="l" rtl="0" fontAlgn="base">
        <a:spcBef>
          <a:spcPct val="20000"/>
        </a:spcBef>
        <a:spcAft>
          <a:spcPct val="0"/>
        </a:spcAft>
        <a:buChar char="»"/>
        <a:defRPr sz="1600">
          <a:solidFill>
            <a:srgbClr val="002C53"/>
          </a:solidFill>
          <a:latin typeface="+mn-lt"/>
          <a:ea typeface="+mn-ea"/>
        </a:defRPr>
      </a:lvl5pPr>
      <a:lvl6pPr marL="2514600" indent="-228600" algn="l" rtl="0" fontAlgn="base">
        <a:spcBef>
          <a:spcPct val="20000"/>
        </a:spcBef>
        <a:spcAft>
          <a:spcPct val="0"/>
        </a:spcAft>
        <a:buChar char="»"/>
        <a:defRPr sz="1600">
          <a:solidFill>
            <a:srgbClr val="002C53"/>
          </a:solidFill>
          <a:latin typeface="+mn-lt"/>
          <a:ea typeface="+mn-ea"/>
        </a:defRPr>
      </a:lvl6pPr>
      <a:lvl7pPr marL="2971800" indent="-228600" algn="l" rtl="0" fontAlgn="base">
        <a:spcBef>
          <a:spcPct val="20000"/>
        </a:spcBef>
        <a:spcAft>
          <a:spcPct val="0"/>
        </a:spcAft>
        <a:buChar char="»"/>
        <a:defRPr sz="1600">
          <a:solidFill>
            <a:srgbClr val="002C53"/>
          </a:solidFill>
          <a:latin typeface="+mn-lt"/>
          <a:ea typeface="+mn-ea"/>
        </a:defRPr>
      </a:lvl7pPr>
      <a:lvl8pPr marL="3429000" indent="-228600" algn="l" rtl="0" fontAlgn="base">
        <a:spcBef>
          <a:spcPct val="20000"/>
        </a:spcBef>
        <a:spcAft>
          <a:spcPct val="0"/>
        </a:spcAft>
        <a:buChar char="»"/>
        <a:defRPr sz="1600">
          <a:solidFill>
            <a:srgbClr val="002C53"/>
          </a:solidFill>
          <a:latin typeface="+mn-lt"/>
          <a:ea typeface="+mn-ea"/>
        </a:defRPr>
      </a:lvl8pPr>
      <a:lvl9pPr marL="3886200" indent="-228600" algn="l" rtl="0" fontAlgn="base">
        <a:spcBef>
          <a:spcPct val="20000"/>
        </a:spcBef>
        <a:spcAft>
          <a:spcPct val="0"/>
        </a:spcAft>
        <a:buChar char="»"/>
        <a:defRPr sz="1600">
          <a:solidFill>
            <a:srgbClr val="002C5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2.jp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1" name="Rectangle 25"/>
          <p:cNvSpPr>
            <a:spLocks noChangeArrowheads="1"/>
          </p:cNvSpPr>
          <p:nvPr/>
        </p:nvSpPr>
        <p:spPr bwMode="auto">
          <a:xfrm>
            <a:off x="1043608" y="3657600"/>
            <a:ext cx="7056784"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spcBef>
                <a:spcPct val="20000"/>
              </a:spcBef>
              <a:defRPr sz="2000">
                <a:solidFill>
                  <a:srgbClr val="002C53"/>
                </a:solidFill>
                <a:latin typeface="Arial" charset="0"/>
                <a:ea typeface="ヒラギノ角ゴ Pro W3" charset="-128"/>
              </a:defRPr>
            </a:lvl1pPr>
            <a:lvl2pPr algn="ctr">
              <a:spcBef>
                <a:spcPct val="20000"/>
              </a:spcBef>
              <a:defRPr>
                <a:solidFill>
                  <a:srgbClr val="002C53"/>
                </a:solidFill>
                <a:latin typeface="Arial" charset="0"/>
                <a:ea typeface="ヒラギノ角ゴ Pro W3" charset="-128"/>
              </a:defRPr>
            </a:lvl2pPr>
            <a:lvl3pPr algn="ctr">
              <a:spcBef>
                <a:spcPct val="20000"/>
              </a:spcBef>
              <a:defRPr sz="1600">
                <a:solidFill>
                  <a:srgbClr val="002C53"/>
                </a:solidFill>
                <a:latin typeface="Arial" charset="0"/>
                <a:ea typeface="ヒラギノ角ゴ Pro W3" charset="-128"/>
              </a:defRPr>
            </a:lvl3pPr>
            <a:lvl4pPr algn="ctr">
              <a:spcBef>
                <a:spcPct val="20000"/>
              </a:spcBef>
              <a:defRPr sz="1600">
                <a:solidFill>
                  <a:srgbClr val="002C53"/>
                </a:solidFill>
                <a:latin typeface="Arial" charset="0"/>
                <a:ea typeface="ヒラギノ角ゴ Pro W3" charset="-128"/>
              </a:defRPr>
            </a:lvl4pPr>
            <a:lvl5pPr algn="ctr">
              <a:spcBef>
                <a:spcPct val="20000"/>
              </a:spcBef>
              <a:defRPr sz="1600">
                <a:solidFill>
                  <a:srgbClr val="002C53"/>
                </a:solidFill>
                <a:latin typeface="Arial" charset="0"/>
                <a:ea typeface="ヒラギノ角ゴ Pro W3" charset="-128"/>
              </a:defRPr>
            </a:lvl5pPr>
            <a:lvl6pPr algn="ctr" fontAlgn="base">
              <a:spcBef>
                <a:spcPct val="20000"/>
              </a:spcBef>
              <a:spcAft>
                <a:spcPct val="0"/>
              </a:spcAft>
              <a:defRPr sz="1600">
                <a:solidFill>
                  <a:srgbClr val="002C53"/>
                </a:solidFill>
                <a:latin typeface="Arial" charset="0"/>
                <a:ea typeface="ヒラギノ角ゴ Pro W3" charset="-128"/>
              </a:defRPr>
            </a:lvl6pPr>
            <a:lvl7pPr algn="ctr" fontAlgn="base">
              <a:spcBef>
                <a:spcPct val="20000"/>
              </a:spcBef>
              <a:spcAft>
                <a:spcPct val="0"/>
              </a:spcAft>
              <a:defRPr sz="1600">
                <a:solidFill>
                  <a:srgbClr val="002C53"/>
                </a:solidFill>
                <a:latin typeface="Arial" charset="0"/>
                <a:ea typeface="ヒラギノ角ゴ Pro W3" charset="-128"/>
              </a:defRPr>
            </a:lvl7pPr>
            <a:lvl8pPr algn="ctr" fontAlgn="base">
              <a:spcBef>
                <a:spcPct val="20000"/>
              </a:spcBef>
              <a:spcAft>
                <a:spcPct val="0"/>
              </a:spcAft>
              <a:defRPr sz="1600">
                <a:solidFill>
                  <a:srgbClr val="002C53"/>
                </a:solidFill>
                <a:latin typeface="Arial" charset="0"/>
                <a:ea typeface="ヒラギノ角ゴ Pro W3" charset="-128"/>
              </a:defRPr>
            </a:lvl8pPr>
            <a:lvl9pPr algn="ctr" fontAlgn="base">
              <a:spcBef>
                <a:spcPct val="20000"/>
              </a:spcBef>
              <a:spcAft>
                <a:spcPct val="0"/>
              </a:spcAft>
              <a:defRPr sz="1600">
                <a:solidFill>
                  <a:srgbClr val="002C53"/>
                </a:solidFill>
                <a:latin typeface="Arial" charset="0"/>
                <a:ea typeface="ヒラギノ角ゴ Pro W3" charset="-128"/>
              </a:defRPr>
            </a:lvl9pPr>
          </a:lstStyle>
          <a:p>
            <a:pPr algn="l" eaLnBrk="1" hangingPunct="1"/>
            <a:r>
              <a:rPr lang="en-AU" altLang="en-US" sz="2400" dirty="0" smtClean="0">
                <a:solidFill>
                  <a:srgbClr val="002B52"/>
                </a:solidFill>
              </a:rPr>
              <a:t>Alison Toohey		Jacinta Jubb</a:t>
            </a:r>
            <a:r>
              <a:rPr lang="en-AU" altLang="en-US" sz="2400" dirty="0">
                <a:solidFill>
                  <a:srgbClr val="002B52"/>
                </a:solidFill>
              </a:rPr>
              <a:t/>
            </a:r>
            <a:br>
              <a:rPr lang="en-AU" altLang="en-US" sz="2400" dirty="0">
                <a:solidFill>
                  <a:srgbClr val="002B52"/>
                </a:solidFill>
              </a:rPr>
            </a:br>
            <a:r>
              <a:rPr lang="en-AU" altLang="en-US" sz="2400" dirty="0" smtClean="0">
                <a:solidFill>
                  <a:srgbClr val="002B52"/>
                </a:solidFill>
              </a:rPr>
              <a:t>Records Team Leader	Records Administrator</a:t>
            </a:r>
            <a:endParaRPr lang="en-AU" altLang="en-US" sz="2400" dirty="0"/>
          </a:p>
        </p:txBody>
      </p:sp>
      <p:sp>
        <p:nvSpPr>
          <p:cNvPr id="9247" name="Rectangle 31"/>
          <p:cNvSpPr>
            <a:spLocks noChangeArrowheads="1"/>
          </p:cNvSpPr>
          <p:nvPr/>
        </p:nvSpPr>
        <p:spPr bwMode="auto">
          <a:xfrm>
            <a:off x="228600" y="1557338"/>
            <a:ext cx="7772400" cy="141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3200" b="1">
                <a:solidFill>
                  <a:schemeClr val="bg1"/>
                </a:solidFill>
                <a:latin typeface="Arial" charset="0"/>
                <a:ea typeface="ヒラギノ角ゴ Pro W3" charset="-128"/>
              </a:defRPr>
            </a:lvl1pPr>
            <a:lvl2pPr algn="ctr">
              <a:defRPr sz="3200" b="1">
                <a:solidFill>
                  <a:schemeClr val="bg1"/>
                </a:solidFill>
                <a:latin typeface="Arial" charset="0"/>
                <a:ea typeface="ヒラギノ角ゴ Pro W3" charset="-128"/>
              </a:defRPr>
            </a:lvl2pPr>
            <a:lvl3pPr algn="ctr">
              <a:defRPr sz="3200" b="1">
                <a:solidFill>
                  <a:schemeClr val="bg1"/>
                </a:solidFill>
                <a:latin typeface="Arial" charset="0"/>
                <a:ea typeface="ヒラギノ角ゴ Pro W3" charset="-128"/>
              </a:defRPr>
            </a:lvl3pPr>
            <a:lvl4pPr algn="ctr">
              <a:defRPr sz="3200" b="1">
                <a:solidFill>
                  <a:schemeClr val="bg1"/>
                </a:solidFill>
                <a:latin typeface="Arial" charset="0"/>
                <a:ea typeface="ヒラギノ角ゴ Pro W3" charset="-128"/>
              </a:defRPr>
            </a:lvl4pPr>
            <a:lvl5pPr algn="ctr">
              <a:defRPr sz="3200" b="1">
                <a:solidFill>
                  <a:schemeClr val="bg1"/>
                </a:solidFill>
                <a:latin typeface="Arial" charset="0"/>
                <a:ea typeface="ヒラギノ角ゴ Pro W3" charset="-128"/>
              </a:defRPr>
            </a:lvl5pPr>
            <a:lvl6pPr marL="457200" algn="ctr" fontAlgn="base">
              <a:spcBef>
                <a:spcPct val="0"/>
              </a:spcBef>
              <a:spcAft>
                <a:spcPct val="0"/>
              </a:spcAft>
              <a:defRPr sz="3200" b="1">
                <a:solidFill>
                  <a:schemeClr val="bg1"/>
                </a:solidFill>
                <a:latin typeface="Arial" charset="0"/>
                <a:ea typeface="ヒラギノ角ゴ Pro W3" charset="-128"/>
              </a:defRPr>
            </a:lvl6pPr>
            <a:lvl7pPr marL="914400" algn="ctr" fontAlgn="base">
              <a:spcBef>
                <a:spcPct val="0"/>
              </a:spcBef>
              <a:spcAft>
                <a:spcPct val="0"/>
              </a:spcAft>
              <a:defRPr sz="3200" b="1">
                <a:solidFill>
                  <a:schemeClr val="bg1"/>
                </a:solidFill>
                <a:latin typeface="Arial" charset="0"/>
                <a:ea typeface="ヒラギノ角ゴ Pro W3" charset="-128"/>
              </a:defRPr>
            </a:lvl7pPr>
            <a:lvl8pPr marL="1371600" algn="ctr" fontAlgn="base">
              <a:spcBef>
                <a:spcPct val="0"/>
              </a:spcBef>
              <a:spcAft>
                <a:spcPct val="0"/>
              </a:spcAft>
              <a:defRPr sz="3200" b="1">
                <a:solidFill>
                  <a:schemeClr val="bg1"/>
                </a:solidFill>
                <a:latin typeface="Arial" charset="0"/>
                <a:ea typeface="ヒラギノ角ゴ Pro W3" charset="-128"/>
              </a:defRPr>
            </a:lvl8pPr>
            <a:lvl9pPr marL="1828800" algn="ctr" fontAlgn="base">
              <a:spcBef>
                <a:spcPct val="0"/>
              </a:spcBef>
              <a:spcAft>
                <a:spcPct val="0"/>
              </a:spcAft>
              <a:defRPr sz="3200" b="1">
                <a:solidFill>
                  <a:schemeClr val="bg1"/>
                </a:solidFill>
                <a:latin typeface="Arial" charset="0"/>
                <a:ea typeface="ヒラギノ角ゴ Pro W3" charset="-128"/>
              </a:defRPr>
            </a:lvl9pPr>
          </a:lstStyle>
          <a:p>
            <a:pPr algn="l" eaLnBrk="1" hangingPunct="1"/>
            <a:r>
              <a:rPr lang="en-AU" altLang="en-US" sz="4400" dirty="0" smtClean="0"/>
              <a:t>Plans Database Project– Wannon Water</a:t>
            </a:r>
            <a:endParaRPr lang="en-AU" alt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5" y="1277608"/>
            <a:ext cx="7272807" cy="4854986"/>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290366"/>
            <a:ext cx="7274927" cy="48564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254945"/>
            <a:ext cx="7274926" cy="48564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585" y="1254945"/>
            <a:ext cx="7274926" cy="4856400"/>
          </a:xfrm>
          <a:prstGeom prst="rect">
            <a:avLst/>
          </a:prstGeom>
        </p:spPr>
      </p:pic>
      <p:sp>
        <p:nvSpPr>
          <p:cNvPr id="15" name="TextBox 14"/>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Benefits</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284773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60648"/>
            <a:ext cx="7632848" cy="792088"/>
          </a:xfrm>
        </p:spPr>
        <p:txBody>
          <a:bodyPr/>
          <a:lstStyle/>
          <a:p>
            <a:r>
              <a:rPr lang="en-AU" sz="2800" dirty="0" smtClean="0"/>
              <a:t>Advantages of Winning The Hamer Award</a:t>
            </a:r>
            <a:endParaRPr lang="en-AU" sz="2800" dirty="0"/>
          </a:p>
        </p:txBody>
      </p:sp>
      <p:sp>
        <p:nvSpPr>
          <p:cNvPr id="3" name="Content Placeholder 2"/>
          <p:cNvSpPr>
            <a:spLocks noGrp="1"/>
          </p:cNvSpPr>
          <p:nvPr>
            <p:ph idx="1"/>
          </p:nvPr>
        </p:nvSpPr>
        <p:spPr>
          <a:xfrm>
            <a:off x="107950" y="2060848"/>
            <a:ext cx="8928100" cy="2664296"/>
          </a:xfrm>
        </p:spPr>
        <p:txBody>
          <a:bodyPr/>
          <a:lstStyle/>
          <a:p>
            <a:pPr marL="0" indent="0">
              <a:buNone/>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08" y="1124744"/>
            <a:ext cx="8656637"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222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8370294" cy="489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340768"/>
            <a:ext cx="8460010" cy="490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Issues With the Old Way</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38560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arn(inVertical)">
                                      <p:cBhvr>
                                        <p:cTn id="1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75" y="1124744"/>
            <a:ext cx="908379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How</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3301281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5401" b="25676"/>
          <a:stretch/>
        </p:blipFill>
        <p:spPr>
          <a:xfrm>
            <a:off x="179512" y="1151955"/>
            <a:ext cx="2752725" cy="340518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74" r="-174" b="50501"/>
          <a:stretch/>
        </p:blipFill>
        <p:spPr>
          <a:xfrm>
            <a:off x="1475656" y="2996952"/>
            <a:ext cx="2413617" cy="3394583"/>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38220"/>
          <a:stretch/>
        </p:blipFill>
        <p:spPr>
          <a:xfrm>
            <a:off x="3889273" y="1412776"/>
            <a:ext cx="5019675" cy="3836752"/>
          </a:xfrm>
          <a:prstGeom prst="rect">
            <a:avLst/>
          </a:prstGeom>
        </p:spPr>
      </p:pic>
      <p:sp>
        <p:nvSpPr>
          <p:cNvPr id="8" name="TextBox 7"/>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Innovation</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416716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t="12500" b="32452"/>
          <a:stretch/>
        </p:blipFill>
        <p:spPr bwMode="auto">
          <a:xfrm>
            <a:off x="827584" y="1556792"/>
            <a:ext cx="3295238" cy="2180949"/>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4"/>
          <a:stretch>
            <a:fillRect/>
          </a:stretch>
        </p:blipFill>
        <p:spPr>
          <a:xfrm>
            <a:off x="5220072" y="1867967"/>
            <a:ext cx="2886075" cy="320675"/>
          </a:xfrm>
          <a:prstGeom prst="rect">
            <a:avLst/>
          </a:prstGeom>
        </p:spPr>
      </p:pic>
      <p:pic>
        <p:nvPicPr>
          <p:cNvPr id="6" name="Picture 5"/>
          <p:cNvPicPr/>
          <p:nvPr/>
        </p:nvPicPr>
        <p:blipFill>
          <a:blip r:embed="rId5"/>
          <a:stretch>
            <a:fillRect/>
          </a:stretch>
        </p:blipFill>
        <p:spPr>
          <a:xfrm>
            <a:off x="5872534" y="2694482"/>
            <a:ext cx="1581150" cy="338455"/>
          </a:xfrm>
          <a:prstGeom prst="rect">
            <a:avLst/>
          </a:prstGeom>
        </p:spPr>
      </p:pic>
      <p:pic>
        <p:nvPicPr>
          <p:cNvPr id="7" name="Picture 6"/>
          <p:cNvPicPr/>
          <p:nvPr/>
        </p:nvPicPr>
        <p:blipFill>
          <a:blip r:embed="rId6"/>
          <a:stretch>
            <a:fillRect/>
          </a:stretch>
        </p:blipFill>
        <p:spPr>
          <a:xfrm>
            <a:off x="194680" y="4581128"/>
            <a:ext cx="8774682" cy="1224135"/>
          </a:xfrm>
          <a:prstGeom prst="rect">
            <a:avLst/>
          </a:prstGeom>
        </p:spPr>
      </p:pic>
      <p:sp>
        <p:nvSpPr>
          <p:cNvPr id="8" name="TextBox 7"/>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Innovation</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242145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Innovation</a:t>
            </a:r>
            <a:endParaRPr lang="en-AU" dirty="0"/>
          </a:p>
        </p:txBody>
      </p:sp>
      <p:pic>
        <p:nvPicPr>
          <p:cNvPr id="5" name="Picture 4"/>
          <p:cNvPicPr/>
          <p:nvPr/>
        </p:nvPicPr>
        <p:blipFill>
          <a:blip r:embed="rId3"/>
          <a:stretch>
            <a:fillRect/>
          </a:stretch>
        </p:blipFill>
        <p:spPr>
          <a:xfrm>
            <a:off x="27856" y="1268760"/>
            <a:ext cx="8784976" cy="648072"/>
          </a:xfrm>
          <a:prstGeom prst="rect">
            <a:avLst/>
          </a:prstGeom>
        </p:spPr>
      </p:pic>
      <p:pic>
        <p:nvPicPr>
          <p:cNvPr id="6" name="Picture 5"/>
          <p:cNvPicPr/>
          <p:nvPr/>
        </p:nvPicPr>
        <p:blipFill>
          <a:blip r:embed="rId4"/>
          <a:stretch>
            <a:fillRect/>
          </a:stretch>
        </p:blipFill>
        <p:spPr>
          <a:xfrm>
            <a:off x="27856" y="2276872"/>
            <a:ext cx="8864202" cy="576064"/>
          </a:xfrm>
          <a:prstGeom prst="rect">
            <a:avLst/>
          </a:prstGeom>
        </p:spPr>
      </p:pic>
      <p:pic>
        <p:nvPicPr>
          <p:cNvPr id="8" name="Picture 7" descr="C:\Users\JACINT~1.JUB\AppData\Local\Temp\SNAGHTML1a6e509.PNG"/>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124744"/>
            <a:ext cx="3810347" cy="4853325"/>
          </a:xfrm>
          <a:prstGeom prst="rect">
            <a:avLst/>
          </a:prstGeom>
          <a:noFill/>
          <a:ln>
            <a:noFill/>
          </a:ln>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68963"/>
          <a:stretch/>
        </p:blipFill>
        <p:spPr>
          <a:xfrm>
            <a:off x="179512" y="3356992"/>
            <a:ext cx="4696307" cy="1684973"/>
          </a:xfrm>
          <a:prstGeom prst="rect">
            <a:avLst/>
          </a:prstGeom>
        </p:spPr>
      </p:pic>
    </p:spTree>
    <p:extLst>
      <p:ext uri="{BB962C8B-B14F-4D97-AF65-F5344CB8AC3E}">
        <p14:creationId xmlns:p14="http://schemas.microsoft.com/office/powerpoint/2010/main" val="21102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The Final Product</a:t>
            </a:r>
            <a:endParaRPr lang="en-AU"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3323" y="1196975"/>
            <a:ext cx="6597354" cy="489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8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47" y="1124744"/>
            <a:ext cx="7232001" cy="49460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1124744"/>
            <a:ext cx="7332712" cy="5162083"/>
          </a:xfrm>
          <a:prstGeom prst="rect">
            <a:avLst/>
          </a:prstGeom>
        </p:spPr>
      </p:pic>
      <p:sp>
        <p:nvSpPr>
          <p:cNvPr id="5" name="Title 1"/>
          <p:cNvSpPr>
            <a:spLocks noGrp="1"/>
          </p:cNvSpPr>
          <p:nvPr>
            <p:ph type="title"/>
          </p:nvPr>
        </p:nvSpPr>
        <p:spPr>
          <a:xfrm>
            <a:off x="0" y="260350"/>
            <a:ext cx="7235825" cy="792163"/>
          </a:xfrm>
        </p:spPr>
        <p:txBody>
          <a:bodyPr/>
          <a:lstStyle/>
          <a:p>
            <a:pPr algn="l"/>
            <a:r>
              <a:rPr lang="en-AU" dirty="0" smtClean="0"/>
              <a:t>Key Points of the Project</a:t>
            </a:r>
            <a:endParaRPr lang="en-AU"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Where to from here</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4" y="1124744"/>
            <a:ext cx="6533149" cy="489902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48680"/>
            <a:ext cx="2808312" cy="613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30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666" y="124047"/>
            <a:ext cx="2110239" cy="60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4680" y="332656"/>
            <a:ext cx="7113624" cy="584775"/>
          </a:xfrm>
          <a:prstGeom prst="rect">
            <a:avLst/>
          </a:prstGeom>
          <a:noFill/>
        </p:spPr>
        <p:txBody>
          <a:bodyPr wrap="square" rtlCol="0">
            <a:spAutoFit/>
          </a:bodyPr>
          <a:lstStyle/>
          <a:p>
            <a:r>
              <a:rPr lang="en-AU" sz="3200" b="1" dirty="0">
                <a:solidFill>
                  <a:schemeClr val="bg1"/>
                </a:solidFill>
                <a:latin typeface="+mj-lt"/>
                <a:ea typeface="+mj-ea"/>
                <a:cs typeface="+mj-cs"/>
              </a:rPr>
              <a:t>Our</a:t>
            </a:r>
            <a:r>
              <a:rPr lang="en-AU" sz="2400" b="1" dirty="0" smtClean="0">
                <a:latin typeface="Arial" panose="020B0604020202020204" pitchFamily="34" charset="0"/>
                <a:cs typeface="Arial" panose="020B0604020202020204" pitchFamily="34" charset="0"/>
              </a:rPr>
              <a:t> </a:t>
            </a:r>
            <a:r>
              <a:rPr lang="en-AU" sz="3200" b="1" dirty="0">
                <a:solidFill>
                  <a:schemeClr val="bg1"/>
                </a:solidFill>
                <a:latin typeface="+mj-lt"/>
                <a:ea typeface="+mj-ea"/>
                <a:cs typeface="+mj-cs"/>
              </a:rPr>
              <a:t>profile</a:t>
            </a:r>
          </a:p>
        </p:txBody>
      </p:sp>
      <p:sp>
        <p:nvSpPr>
          <p:cNvPr id="3" name="Rectangle 2"/>
          <p:cNvSpPr/>
          <p:nvPr/>
        </p:nvSpPr>
        <p:spPr>
          <a:xfrm>
            <a:off x="349770" y="1916832"/>
            <a:ext cx="8763001" cy="3785652"/>
          </a:xfrm>
          <a:prstGeom prst="rect">
            <a:avLst/>
          </a:prstGeom>
        </p:spPr>
        <p:txBody>
          <a:bodyPr wrap="square">
            <a:spAutoFit/>
          </a:bodyPr>
          <a:lstStyle/>
          <a:p>
            <a:pPr>
              <a:lnSpc>
                <a:spcPct val="150000"/>
              </a:lnSpc>
            </a:pPr>
            <a:r>
              <a:rPr lang="en-AU" sz="2000" b="1" dirty="0" smtClean="0">
                <a:latin typeface="Arial" panose="020B0604020202020204" pitchFamily="34" charset="0"/>
                <a:cs typeface="Arial" panose="020B0604020202020204" pitchFamily="34" charset="0"/>
              </a:rPr>
              <a:t>24,500 klm</a:t>
            </a:r>
            <a:r>
              <a:rPr lang="en-AU" sz="2000" b="1" baseline="30000" dirty="0" smtClean="0">
                <a:latin typeface="Arial" panose="020B0604020202020204" pitchFamily="34" charset="0"/>
                <a:cs typeface="Arial" panose="020B0604020202020204" pitchFamily="34" charset="0"/>
              </a:rPr>
              <a:t>2</a:t>
            </a:r>
            <a:r>
              <a:rPr lang="en-AU" sz="2000" b="1" dirty="0" smtClean="0">
                <a:latin typeface="Arial" panose="020B0604020202020204" pitchFamily="34" charset="0"/>
                <a:cs typeface="Arial" panose="020B0604020202020204" pitchFamily="34" charset="0"/>
              </a:rPr>
              <a:t> service area</a:t>
            </a:r>
            <a:endParaRPr lang="en-AU" sz="2000" b="1" dirty="0">
              <a:latin typeface="Arial" panose="020B0604020202020204" pitchFamily="34" charset="0"/>
              <a:cs typeface="Arial" panose="020B0604020202020204" pitchFamily="34" charset="0"/>
            </a:endParaRPr>
          </a:p>
          <a:p>
            <a:pPr>
              <a:lnSpc>
                <a:spcPct val="150000"/>
              </a:lnSpc>
            </a:pPr>
            <a:r>
              <a:rPr lang="en-AU" sz="2000" b="1" dirty="0" smtClean="0">
                <a:latin typeface="Arial" panose="020B0604020202020204" pitchFamily="34" charset="0"/>
                <a:cs typeface="Arial" panose="020B0604020202020204" pitchFamily="34" charset="0"/>
              </a:rPr>
              <a:t>42,261 customers </a:t>
            </a:r>
            <a:r>
              <a:rPr lang="en-AU" sz="1050" dirty="0" smtClean="0">
                <a:solidFill>
                  <a:schemeClr val="bg1">
                    <a:lumMod val="65000"/>
                  </a:schemeClr>
                </a:solidFill>
                <a:latin typeface="Arial" panose="020B0604020202020204" pitchFamily="34" charset="0"/>
                <a:cs typeface="Arial" panose="020B0604020202020204" pitchFamily="34" charset="0"/>
              </a:rPr>
              <a:t>(2014/15 data)</a:t>
            </a:r>
          </a:p>
          <a:p>
            <a:pPr lvl="1">
              <a:lnSpc>
                <a:spcPct val="150000"/>
              </a:lnSpc>
            </a:pPr>
            <a:r>
              <a:rPr lang="en-AU" sz="2000" b="1" dirty="0" smtClean="0">
                <a:latin typeface="Arial" panose="020B0604020202020204" pitchFamily="34" charset="0"/>
                <a:cs typeface="Arial" panose="020B0604020202020204" pitchFamily="34" charset="0"/>
              </a:rPr>
              <a:t>- 35,852 residential</a:t>
            </a:r>
          </a:p>
          <a:p>
            <a:pPr lvl="1">
              <a:lnSpc>
                <a:spcPct val="150000"/>
              </a:lnSpc>
            </a:pPr>
            <a:r>
              <a:rPr lang="en-AU" sz="2000" b="1" dirty="0" smtClean="0">
                <a:latin typeface="Arial" panose="020B0604020202020204" pitchFamily="34" charset="0"/>
                <a:cs typeface="Arial" panose="020B0604020202020204" pitchFamily="34" charset="0"/>
              </a:rPr>
              <a:t>- 4,653 commercial</a:t>
            </a:r>
            <a:endParaRPr lang="en-AU" sz="2000" b="1" dirty="0">
              <a:latin typeface="Arial" panose="020B0604020202020204" pitchFamily="34" charset="0"/>
              <a:cs typeface="Arial" panose="020B0604020202020204" pitchFamily="34" charset="0"/>
            </a:endParaRPr>
          </a:p>
          <a:p>
            <a:pPr lvl="1">
              <a:lnSpc>
                <a:spcPct val="150000"/>
              </a:lnSpc>
            </a:pPr>
            <a:r>
              <a:rPr lang="en-AU" sz="2000" b="1" dirty="0" smtClean="0">
                <a:latin typeface="Arial" panose="020B0604020202020204" pitchFamily="34" charset="0"/>
                <a:cs typeface="Arial" panose="020B0604020202020204" pitchFamily="34" charset="0"/>
              </a:rPr>
              <a:t>- 1,756 rural </a:t>
            </a:r>
          </a:p>
          <a:p>
            <a:pPr>
              <a:lnSpc>
                <a:spcPct val="150000"/>
              </a:lnSpc>
            </a:pPr>
            <a:r>
              <a:rPr lang="en-AU" sz="2000" b="1" dirty="0" smtClean="0">
                <a:latin typeface="Arial" panose="020B0604020202020204" pitchFamily="34" charset="0"/>
                <a:cs typeface="Arial" panose="020B0604020202020204" pitchFamily="34" charset="0"/>
              </a:rPr>
              <a:t>83,000 permanent population</a:t>
            </a:r>
          </a:p>
          <a:p>
            <a:pPr>
              <a:lnSpc>
                <a:spcPct val="150000"/>
              </a:lnSpc>
            </a:pPr>
            <a:r>
              <a:rPr lang="en-AU" sz="2000" b="1" dirty="0" smtClean="0">
                <a:latin typeface="Arial" panose="020B0604020202020204" pitchFamily="34" charset="0"/>
                <a:cs typeface="Arial" panose="020B0604020202020204" pitchFamily="34" charset="0"/>
              </a:rPr>
              <a:t>11,397 ML/y consumption </a:t>
            </a:r>
            <a:r>
              <a:rPr lang="en-AU" sz="1050" dirty="0" smtClean="0">
                <a:solidFill>
                  <a:schemeClr val="bg1">
                    <a:lumMod val="65000"/>
                  </a:schemeClr>
                </a:solidFill>
                <a:latin typeface="Arial" panose="020B0604020202020204" pitchFamily="34" charset="0"/>
                <a:cs typeface="Arial" panose="020B0604020202020204" pitchFamily="34" charset="0"/>
              </a:rPr>
              <a:t>(</a:t>
            </a:r>
            <a:r>
              <a:rPr lang="en-AU" sz="1050" dirty="0" smtClean="0">
                <a:solidFill>
                  <a:schemeClr val="bg1">
                    <a:lumMod val="65000"/>
                  </a:schemeClr>
                </a:solidFill>
              </a:rPr>
              <a:t>Total </a:t>
            </a:r>
            <a:r>
              <a:rPr lang="en-AU" sz="1050" dirty="0">
                <a:solidFill>
                  <a:schemeClr val="bg1">
                    <a:lumMod val="65000"/>
                  </a:schemeClr>
                </a:solidFill>
              </a:rPr>
              <a:t>drinking and non-drinking water </a:t>
            </a:r>
            <a:r>
              <a:rPr lang="en-AU" sz="1050" dirty="0" smtClean="0">
                <a:solidFill>
                  <a:schemeClr val="bg1">
                    <a:lumMod val="65000"/>
                  </a:schemeClr>
                </a:solidFill>
              </a:rPr>
              <a:t>consumption)</a:t>
            </a:r>
          </a:p>
          <a:p>
            <a:pPr>
              <a:lnSpc>
                <a:spcPct val="150000"/>
              </a:lnSpc>
            </a:pPr>
            <a:r>
              <a:rPr lang="en-AU" sz="2000" b="1" dirty="0" smtClean="0">
                <a:latin typeface="Arial" panose="020B0604020202020204" pitchFamily="34" charset="0"/>
                <a:cs typeface="Arial" panose="020B0604020202020204" pitchFamily="34" charset="0"/>
              </a:rPr>
              <a:t>202 (FTE) employees</a:t>
            </a:r>
            <a:endParaRPr lang="en-AU" sz="2400" b="1" dirty="0">
              <a:latin typeface="Arial" panose="020B0604020202020204" pitchFamily="34" charset="0"/>
              <a:cs typeface="Arial" panose="020B0604020202020204" pitchFamily="34" charset="0"/>
            </a:endParaRPr>
          </a:p>
        </p:txBody>
      </p:sp>
      <p:pic>
        <p:nvPicPr>
          <p:cNvPr id="10" name="Picture 4" descr="Regional Map"/>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8053"/>
          <a:stretch/>
        </p:blipFill>
        <p:spPr bwMode="auto">
          <a:xfrm>
            <a:off x="5208833" y="1196752"/>
            <a:ext cx="3935167" cy="384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269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ison.toohey\AppData\Local\Microsoft\Windows\Temporary Internet Files\Content.IE5\4Z6N5PGE\question-ma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40768"/>
            <a:ext cx="4941168" cy="494116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260350"/>
            <a:ext cx="7235825" cy="792163"/>
          </a:xfrm>
        </p:spPr>
        <p:txBody>
          <a:bodyPr/>
          <a:lstStyle/>
          <a:p>
            <a:pPr algn="l"/>
            <a:r>
              <a:rPr lang="en-AU" dirty="0" smtClean="0"/>
              <a:t>Questions…</a:t>
            </a:r>
            <a:endParaRPr lang="en-AU" dirty="0"/>
          </a:p>
        </p:txBody>
      </p:sp>
    </p:spTree>
    <p:extLst>
      <p:ext uri="{BB962C8B-B14F-4D97-AF65-F5344CB8AC3E}">
        <p14:creationId xmlns:p14="http://schemas.microsoft.com/office/powerpoint/2010/main" val="725454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7473" y="2564904"/>
            <a:ext cx="2828912" cy="864096"/>
          </a:xfrm>
        </p:spPr>
        <p:txBody>
          <a:bodyPr/>
          <a:lstStyle/>
          <a:p>
            <a:r>
              <a:rPr lang="en-AU" sz="4000" b="1" i="1" dirty="0" smtClean="0"/>
              <a:t>2800 km</a:t>
            </a:r>
            <a:endParaRPr lang="en-AU" sz="4000" b="1"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268760"/>
            <a:ext cx="5340424" cy="4005318"/>
          </a:xfrm>
          <a:prstGeom prst="rect">
            <a:avLst/>
          </a:prstGeom>
        </p:spPr>
      </p:pic>
      <p:sp>
        <p:nvSpPr>
          <p:cNvPr id="6" name="Subtitle 2"/>
          <p:cNvSpPr txBox="1">
            <a:spLocks/>
          </p:cNvSpPr>
          <p:nvPr/>
        </p:nvSpPr>
        <p:spPr bwMode="auto">
          <a:xfrm>
            <a:off x="85725" y="1556792"/>
            <a:ext cx="327240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000">
                <a:solidFill>
                  <a:schemeClr val="tx1">
                    <a:tint val="75000"/>
                  </a:schemeClr>
                </a:solidFill>
                <a:latin typeface="+mn-lt"/>
                <a:ea typeface="+mn-ea"/>
                <a:cs typeface="+mn-cs"/>
              </a:defRPr>
            </a:lvl1pPr>
            <a:lvl2pPr marL="457200" indent="0" algn="ctr" rtl="0" fontAlgn="base">
              <a:spcBef>
                <a:spcPct val="20000"/>
              </a:spcBef>
              <a:spcAft>
                <a:spcPct val="0"/>
              </a:spcAft>
              <a:buNone/>
              <a:defRPr>
                <a:solidFill>
                  <a:schemeClr val="tx1">
                    <a:tint val="75000"/>
                  </a:schemeClr>
                </a:solidFill>
                <a:latin typeface="+mn-lt"/>
                <a:ea typeface="+mn-ea"/>
              </a:defRPr>
            </a:lvl2pPr>
            <a:lvl3pPr marL="914400" indent="0" algn="ctr" rtl="0" fontAlgn="base">
              <a:spcBef>
                <a:spcPct val="20000"/>
              </a:spcBef>
              <a:spcAft>
                <a:spcPct val="0"/>
              </a:spcAft>
              <a:buNone/>
              <a:defRPr sz="1600">
                <a:solidFill>
                  <a:schemeClr val="tx1">
                    <a:tint val="75000"/>
                  </a:schemeClr>
                </a:solidFill>
                <a:latin typeface="+mn-lt"/>
                <a:ea typeface="+mn-ea"/>
              </a:defRPr>
            </a:lvl3pPr>
            <a:lvl4pPr marL="1371600" indent="0" algn="ctr" rtl="0" fontAlgn="base">
              <a:spcBef>
                <a:spcPct val="20000"/>
              </a:spcBef>
              <a:spcAft>
                <a:spcPct val="0"/>
              </a:spcAft>
              <a:buNone/>
              <a:defRPr sz="1600">
                <a:solidFill>
                  <a:schemeClr val="tx1">
                    <a:tint val="75000"/>
                  </a:schemeClr>
                </a:solidFill>
                <a:latin typeface="+mn-lt"/>
                <a:ea typeface="+mn-ea"/>
              </a:defRPr>
            </a:lvl4pPr>
            <a:lvl5pPr marL="1828800" indent="0" algn="ctr" rtl="0" fontAlgn="base">
              <a:spcBef>
                <a:spcPct val="20000"/>
              </a:spcBef>
              <a:spcAft>
                <a:spcPct val="0"/>
              </a:spcAft>
              <a:buNone/>
              <a:defRPr sz="1600">
                <a:solidFill>
                  <a:schemeClr val="tx1">
                    <a:tint val="75000"/>
                  </a:schemeClr>
                </a:solidFill>
                <a:latin typeface="+mn-lt"/>
                <a:ea typeface="+mn-ea"/>
              </a:defRPr>
            </a:lvl5pPr>
            <a:lvl6pPr marL="2286000" indent="0" algn="ctr" rtl="0" fontAlgn="base">
              <a:spcBef>
                <a:spcPct val="20000"/>
              </a:spcBef>
              <a:spcAft>
                <a:spcPct val="0"/>
              </a:spcAft>
              <a:buNone/>
              <a:defRPr sz="1600">
                <a:solidFill>
                  <a:schemeClr val="tx1">
                    <a:tint val="75000"/>
                  </a:schemeClr>
                </a:solidFill>
                <a:latin typeface="+mn-lt"/>
                <a:ea typeface="+mn-ea"/>
              </a:defRPr>
            </a:lvl6pPr>
            <a:lvl7pPr marL="2743200" indent="0" algn="ctr" rtl="0" fontAlgn="base">
              <a:spcBef>
                <a:spcPct val="20000"/>
              </a:spcBef>
              <a:spcAft>
                <a:spcPct val="0"/>
              </a:spcAft>
              <a:buNone/>
              <a:defRPr sz="1600">
                <a:solidFill>
                  <a:schemeClr val="tx1">
                    <a:tint val="75000"/>
                  </a:schemeClr>
                </a:solidFill>
                <a:latin typeface="+mn-lt"/>
                <a:ea typeface="+mn-ea"/>
              </a:defRPr>
            </a:lvl7pPr>
            <a:lvl8pPr marL="3200400" indent="0" algn="ctr" rtl="0" fontAlgn="base">
              <a:spcBef>
                <a:spcPct val="20000"/>
              </a:spcBef>
              <a:spcAft>
                <a:spcPct val="0"/>
              </a:spcAft>
              <a:buNone/>
              <a:defRPr sz="1600">
                <a:solidFill>
                  <a:schemeClr val="tx1">
                    <a:tint val="75000"/>
                  </a:schemeClr>
                </a:solidFill>
                <a:latin typeface="+mn-lt"/>
                <a:ea typeface="+mn-ea"/>
              </a:defRPr>
            </a:lvl8pPr>
            <a:lvl9pPr marL="3657600" indent="0" algn="ctr" rtl="0" fontAlgn="base">
              <a:spcBef>
                <a:spcPct val="20000"/>
              </a:spcBef>
              <a:spcAft>
                <a:spcPct val="0"/>
              </a:spcAft>
              <a:buNone/>
              <a:defRPr sz="1600">
                <a:solidFill>
                  <a:schemeClr val="tx1">
                    <a:tint val="75000"/>
                  </a:schemeClr>
                </a:solidFill>
                <a:latin typeface="+mn-lt"/>
                <a:ea typeface="+mn-ea"/>
              </a:defRPr>
            </a:lvl9pPr>
          </a:lstStyle>
          <a:p>
            <a:pPr eaLnBrk="1" hangingPunct="1"/>
            <a:r>
              <a:rPr lang="en-AU" sz="4000" b="1" i="1" kern="0" dirty="0" smtClean="0"/>
              <a:t>$1.2 billion</a:t>
            </a:r>
            <a:endParaRPr lang="en-AU" sz="4000" b="1" i="1" kern="0" dirty="0"/>
          </a:p>
        </p:txBody>
      </p:sp>
      <p:sp>
        <p:nvSpPr>
          <p:cNvPr id="9" name="Subtitle 2"/>
          <p:cNvSpPr txBox="1">
            <a:spLocks/>
          </p:cNvSpPr>
          <p:nvPr/>
        </p:nvSpPr>
        <p:spPr bwMode="auto">
          <a:xfrm>
            <a:off x="85725" y="3728839"/>
            <a:ext cx="3190131"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000">
                <a:solidFill>
                  <a:schemeClr val="tx1">
                    <a:tint val="75000"/>
                  </a:schemeClr>
                </a:solidFill>
                <a:latin typeface="+mn-lt"/>
                <a:ea typeface="+mn-ea"/>
                <a:cs typeface="+mn-cs"/>
              </a:defRPr>
            </a:lvl1pPr>
            <a:lvl2pPr marL="457200" indent="0" algn="ctr" rtl="0" fontAlgn="base">
              <a:spcBef>
                <a:spcPct val="20000"/>
              </a:spcBef>
              <a:spcAft>
                <a:spcPct val="0"/>
              </a:spcAft>
              <a:buNone/>
              <a:defRPr>
                <a:solidFill>
                  <a:schemeClr val="tx1">
                    <a:tint val="75000"/>
                  </a:schemeClr>
                </a:solidFill>
                <a:latin typeface="+mn-lt"/>
                <a:ea typeface="+mn-ea"/>
              </a:defRPr>
            </a:lvl2pPr>
            <a:lvl3pPr marL="914400" indent="0" algn="ctr" rtl="0" fontAlgn="base">
              <a:spcBef>
                <a:spcPct val="20000"/>
              </a:spcBef>
              <a:spcAft>
                <a:spcPct val="0"/>
              </a:spcAft>
              <a:buNone/>
              <a:defRPr sz="1600">
                <a:solidFill>
                  <a:schemeClr val="tx1">
                    <a:tint val="75000"/>
                  </a:schemeClr>
                </a:solidFill>
                <a:latin typeface="+mn-lt"/>
                <a:ea typeface="+mn-ea"/>
              </a:defRPr>
            </a:lvl3pPr>
            <a:lvl4pPr marL="1371600" indent="0" algn="ctr" rtl="0" fontAlgn="base">
              <a:spcBef>
                <a:spcPct val="20000"/>
              </a:spcBef>
              <a:spcAft>
                <a:spcPct val="0"/>
              </a:spcAft>
              <a:buNone/>
              <a:defRPr sz="1600">
                <a:solidFill>
                  <a:schemeClr val="tx1">
                    <a:tint val="75000"/>
                  </a:schemeClr>
                </a:solidFill>
                <a:latin typeface="+mn-lt"/>
                <a:ea typeface="+mn-ea"/>
              </a:defRPr>
            </a:lvl4pPr>
            <a:lvl5pPr marL="1828800" indent="0" algn="ctr" rtl="0" fontAlgn="base">
              <a:spcBef>
                <a:spcPct val="20000"/>
              </a:spcBef>
              <a:spcAft>
                <a:spcPct val="0"/>
              </a:spcAft>
              <a:buNone/>
              <a:defRPr sz="1600">
                <a:solidFill>
                  <a:schemeClr val="tx1">
                    <a:tint val="75000"/>
                  </a:schemeClr>
                </a:solidFill>
                <a:latin typeface="+mn-lt"/>
                <a:ea typeface="+mn-ea"/>
              </a:defRPr>
            </a:lvl5pPr>
            <a:lvl6pPr marL="2286000" indent="0" algn="ctr" rtl="0" fontAlgn="base">
              <a:spcBef>
                <a:spcPct val="20000"/>
              </a:spcBef>
              <a:spcAft>
                <a:spcPct val="0"/>
              </a:spcAft>
              <a:buNone/>
              <a:defRPr sz="1600">
                <a:solidFill>
                  <a:schemeClr val="tx1">
                    <a:tint val="75000"/>
                  </a:schemeClr>
                </a:solidFill>
                <a:latin typeface="+mn-lt"/>
                <a:ea typeface="+mn-ea"/>
              </a:defRPr>
            </a:lvl6pPr>
            <a:lvl7pPr marL="2743200" indent="0" algn="ctr" rtl="0" fontAlgn="base">
              <a:spcBef>
                <a:spcPct val="20000"/>
              </a:spcBef>
              <a:spcAft>
                <a:spcPct val="0"/>
              </a:spcAft>
              <a:buNone/>
              <a:defRPr sz="1600">
                <a:solidFill>
                  <a:schemeClr val="tx1">
                    <a:tint val="75000"/>
                  </a:schemeClr>
                </a:solidFill>
                <a:latin typeface="+mn-lt"/>
                <a:ea typeface="+mn-ea"/>
              </a:defRPr>
            </a:lvl7pPr>
            <a:lvl8pPr marL="3200400" indent="0" algn="ctr" rtl="0" fontAlgn="base">
              <a:spcBef>
                <a:spcPct val="20000"/>
              </a:spcBef>
              <a:spcAft>
                <a:spcPct val="0"/>
              </a:spcAft>
              <a:buNone/>
              <a:defRPr sz="1600">
                <a:solidFill>
                  <a:schemeClr val="tx1">
                    <a:tint val="75000"/>
                  </a:schemeClr>
                </a:solidFill>
                <a:latin typeface="+mn-lt"/>
                <a:ea typeface="+mn-ea"/>
              </a:defRPr>
            </a:lvl8pPr>
            <a:lvl9pPr marL="3657600" indent="0" algn="ctr" rtl="0" fontAlgn="base">
              <a:spcBef>
                <a:spcPct val="20000"/>
              </a:spcBef>
              <a:spcAft>
                <a:spcPct val="0"/>
              </a:spcAft>
              <a:buNone/>
              <a:defRPr sz="1600">
                <a:solidFill>
                  <a:schemeClr val="tx1">
                    <a:tint val="75000"/>
                  </a:schemeClr>
                </a:solidFill>
                <a:latin typeface="+mn-lt"/>
                <a:ea typeface="+mn-ea"/>
              </a:defRPr>
            </a:lvl9pPr>
          </a:lstStyle>
          <a:p>
            <a:pPr eaLnBrk="1" hangingPunct="1"/>
            <a:r>
              <a:rPr lang="en-AU" sz="4000" b="1" i="1" kern="0" dirty="0" smtClean="0"/>
              <a:t>468 facilities</a:t>
            </a:r>
            <a:endParaRPr lang="en-AU" sz="4000" b="1" i="1" kern="0" dirty="0"/>
          </a:p>
        </p:txBody>
      </p:sp>
      <p:sp>
        <p:nvSpPr>
          <p:cNvPr id="7" name="TextBox 6"/>
          <p:cNvSpPr txBox="1"/>
          <p:nvPr/>
        </p:nvSpPr>
        <p:spPr>
          <a:xfrm>
            <a:off x="194680" y="332656"/>
            <a:ext cx="7113624" cy="584775"/>
          </a:xfrm>
          <a:prstGeom prst="rect">
            <a:avLst/>
          </a:prstGeom>
          <a:noFill/>
        </p:spPr>
        <p:txBody>
          <a:bodyPr wrap="square" rtlCol="0">
            <a:spAutoFit/>
          </a:bodyPr>
          <a:lstStyle/>
          <a:p>
            <a:r>
              <a:rPr lang="en-AU" sz="3200" b="1" dirty="0">
                <a:solidFill>
                  <a:schemeClr val="bg1"/>
                </a:solidFill>
                <a:latin typeface="+mj-lt"/>
                <a:ea typeface="+mj-ea"/>
                <a:cs typeface="+mj-cs"/>
              </a:rPr>
              <a:t>Our</a:t>
            </a:r>
            <a:r>
              <a:rPr lang="en-AU" sz="2400" b="1" dirty="0" smtClean="0">
                <a:latin typeface="Arial" panose="020B0604020202020204" pitchFamily="34" charset="0"/>
                <a:cs typeface="Arial" panose="020B0604020202020204" pitchFamily="34" charset="0"/>
              </a:rPr>
              <a:t> </a:t>
            </a:r>
            <a:r>
              <a:rPr lang="en-AU" sz="3200" b="1" dirty="0" smtClean="0">
                <a:solidFill>
                  <a:schemeClr val="bg1"/>
                </a:solidFill>
                <a:latin typeface="+mj-lt"/>
                <a:ea typeface="+mj-ea"/>
                <a:cs typeface="+mj-cs"/>
              </a:rPr>
              <a:t>profile - Infrastructure</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113453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780" y="1684125"/>
            <a:ext cx="1632168" cy="10414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1542783"/>
            <a:ext cx="1584176" cy="11255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1412776"/>
            <a:ext cx="1219074" cy="158417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2764368"/>
            <a:ext cx="1872208" cy="187220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1696" y="3249078"/>
            <a:ext cx="2016226" cy="90278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61" y="2996952"/>
            <a:ext cx="2094850" cy="1407041"/>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6436" y="4509120"/>
            <a:ext cx="1017412" cy="1370606"/>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9590" y="4403993"/>
            <a:ext cx="2466975" cy="1689303"/>
          </a:xfrm>
          <a:prstGeom prst="rect">
            <a:avLst/>
          </a:prstGeom>
        </p:spPr>
      </p:pic>
      <p:sp>
        <p:nvSpPr>
          <p:cNvPr id="11" name="TextBox 10"/>
          <p:cNvSpPr txBox="1"/>
          <p:nvPr/>
        </p:nvSpPr>
        <p:spPr>
          <a:xfrm>
            <a:off x="194680" y="332656"/>
            <a:ext cx="7113624" cy="584775"/>
          </a:xfrm>
          <a:prstGeom prst="rect">
            <a:avLst/>
          </a:prstGeom>
          <a:noFill/>
        </p:spPr>
        <p:txBody>
          <a:bodyPr wrap="square" rtlCol="0">
            <a:spAutoFit/>
          </a:bodyPr>
          <a:lstStyle/>
          <a:p>
            <a:r>
              <a:rPr lang="en-AU" sz="3200" b="1" dirty="0">
                <a:solidFill>
                  <a:schemeClr val="bg1"/>
                </a:solidFill>
                <a:latin typeface="+mj-lt"/>
                <a:ea typeface="+mj-ea"/>
                <a:cs typeface="+mj-cs"/>
              </a:rPr>
              <a:t>Our</a:t>
            </a:r>
            <a:r>
              <a:rPr lang="en-AU" sz="2400" b="1" dirty="0" smtClean="0">
                <a:latin typeface="Arial" panose="020B0604020202020204" pitchFamily="34" charset="0"/>
                <a:cs typeface="Arial" panose="020B0604020202020204" pitchFamily="34" charset="0"/>
              </a:rPr>
              <a:t> </a:t>
            </a:r>
            <a:r>
              <a:rPr lang="en-AU" sz="3200" b="1" dirty="0" smtClean="0">
                <a:solidFill>
                  <a:schemeClr val="bg1"/>
                </a:solidFill>
                <a:latin typeface="+mj-lt"/>
                <a:ea typeface="+mj-ea"/>
                <a:cs typeface="+mj-cs"/>
              </a:rPr>
              <a:t>profile – Major Customers</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2355718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268760"/>
            <a:ext cx="7727602" cy="32243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536277"/>
            <a:ext cx="2068116" cy="1240870"/>
          </a:xfrm>
          <a:prstGeom prst="rect">
            <a:avLst/>
          </a:prstGeom>
        </p:spPr>
      </p:pic>
      <p:sp>
        <p:nvSpPr>
          <p:cNvPr id="7" name="TextBox 6"/>
          <p:cNvSpPr txBox="1"/>
          <p:nvPr/>
        </p:nvSpPr>
        <p:spPr>
          <a:xfrm>
            <a:off x="194680" y="332656"/>
            <a:ext cx="7113624" cy="584775"/>
          </a:xfrm>
          <a:prstGeom prst="rect">
            <a:avLst/>
          </a:prstGeom>
          <a:noFill/>
        </p:spPr>
        <p:txBody>
          <a:bodyPr wrap="square" rtlCol="0">
            <a:spAutoFit/>
          </a:bodyPr>
          <a:lstStyle/>
          <a:p>
            <a:r>
              <a:rPr lang="en-AU" sz="3200" b="1" dirty="0">
                <a:solidFill>
                  <a:schemeClr val="bg1"/>
                </a:solidFill>
                <a:latin typeface="+mj-lt"/>
                <a:ea typeface="+mj-ea"/>
                <a:cs typeface="+mj-cs"/>
              </a:rPr>
              <a:t>Our</a:t>
            </a:r>
            <a:r>
              <a:rPr lang="en-AU" sz="2400" b="1" dirty="0" smtClean="0">
                <a:latin typeface="Arial" panose="020B0604020202020204" pitchFamily="34" charset="0"/>
                <a:cs typeface="Arial" panose="020B0604020202020204" pitchFamily="34" charset="0"/>
              </a:rPr>
              <a:t> </a:t>
            </a:r>
            <a:r>
              <a:rPr lang="en-AU" sz="3200" b="1" dirty="0">
                <a:solidFill>
                  <a:schemeClr val="bg1"/>
                </a:solidFill>
                <a:latin typeface="+mj-lt"/>
                <a:ea typeface="+mj-ea"/>
                <a:cs typeface="+mj-cs"/>
              </a:rPr>
              <a:t>profile</a:t>
            </a:r>
          </a:p>
        </p:txBody>
      </p:sp>
    </p:spTree>
    <p:extLst>
      <p:ext uri="{BB962C8B-B14F-4D97-AF65-F5344CB8AC3E}">
        <p14:creationId xmlns:p14="http://schemas.microsoft.com/office/powerpoint/2010/main" val="384200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56792"/>
            <a:ext cx="3037363" cy="4680520"/>
          </a:xfrm>
        </p:spPr>
        <p:txBody>
          <a:bodyPr/>
          <a:lstStyle/>
          <a:p>
            <a:pPr marL="0" indent="0">
              <a:buNone/>
            </a:pPr>
            <a:r>
              <a:rPr lang="en-AU" sz="2800" b="1" i="1" dirty="0" smtClean="0">
                <a:solidFill>
                  <a:schemeClr val="bg1">
                    <a:lumMod val="65000"/>
                  </a:schemeClr>
                </a:solidFill>
              </a:rPr>
              <a:t>48 Predecessor Agencies</a:t>
            </a:r>
          </a:p>
          <a:p>
            <a:pPr marL="0" indent="0">
              <a:buNone/>
            </a:pPr>
            <a:endParaRPr lang="en-AU" sz="2800" b="1" i="1" dirty="0" smtClean="0">
              <a:solidFill>
                <a:schemeClr val="bg1">
                  <a:lumMod val="65000"/>
                </a:schemeClr>
              </a:solidFill>
            </a:endParaRPr>
          </a:p>
          <a:p>
            <a:pPr marL="0" indent="0">
              <a:buNone/>
            </a:pPr>
            <a:r>
              <a:rPr lang="en-AU" sz="2800" b="1" i="1" dirty="0" smtClean="0">
                <a:solidFill>
                  <a:schemeClr val="bg1">
                    <a:lumMod val="65000"/>
                  </a:schemeClr>
                </a:solidFill>
              </a:rPr>
              <a:t>Multiple Numbering Conventions</a:t>
            </a:r>
          </a:p>
          <a:p>
            <a:pPr marL="0" indent="0">
              <a:buNone/>
            </a:pPr>
            <a:endParaRPr lang="en-AU" sz="2800" b="1" i="1" dirty="0" smtClean="0">
              <a:solidFill>
                <a:schemeClr val="bg1">
                  <a:lumMod val="65000"/>
                </a:schemeClr>
              </a:solidFill>
            </a:endParaRPr>
          </a:p>
          <a:p>
            <a:pPr marL="0" indent="0">
              <a:buNone/>
            </a:pPr>
            <a:r>
              <a:rPr lang="en-AU" sz="2800" b="1" i="1" dirty="0" smtClean="0">
                <a:solidFill>
                  <a:schemeClr val="bg1">
                    <a:lumMod val="65000"/>
                  </a:schemeClr>
                </a:solidFill>
              </a:rPr>
              <a:t>38 Metadata Entry Fields</a:t>
            </a:r>
            <a:endParaRPr lang="en-AU" dirty="0" smtClean="0"/>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867" y="2132856"/>
            <a:ext cx="5888251" cy="3898760"/>
          </a:xfrm>
          <a:prstGeom prst="rect">
            <a:avLst/>
          </a:prstGeom>
        </p:spPr>
      </p:pic>
      <p:sp>
        <p:nvSpPr>
          <p:cNvPr id="7" name="TextBox 6"/>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Why?</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144441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4" y="1124744"/>
            <a:ext cx="3672408" cy="5672826"/>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7" y="1124744"/>
            <a:ext cx="3969642" cy="5040560"/>
          </a:xfrm>
          <a:prstGeom prst="rect">
            <a:avLst/>
          </a:prstGeom>
        </p:spPr>
      </p:pic>
      <p:sp>
        <p:nvSpPr>
          <p:cNvPr id="12" name="TextBox 11"/>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Why?  Genie to RM</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1075085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1772816"/>
            <a:ext cx="4104010" cy="3531096"/>
          </a:xfrm>
        </p:spPr>
        <p:txBody>
          <a:bodyPr/>
          <a:lstStyle/>
          <a:p>
            <a:pPr marL="0" indent="0">
              <a:buNone/>
            </a:pPr>
            <a:r>
              <a:rPr lang="en-AU" sz="2800" b="1" i="1" dirty="0">
                <a:solidFill>
                  <a:schemeClr val="bg1">
                    <a:lumMod val="65000"/>
                  </a:schemeClr>
                </a:solidFill>
              </a:rPr>
              <a:t>Version  Control… “Mark-ups”</a:t>
            </a:r>
          </a:p>
          <a:p>
            <a:pPr marL="0" indent="0">
              <a:buNone/>
            </a:pPr>
            <a:endParaRPr lang="en-AU" sz="2800" b="1" i="1" dirty="0">
              <a:solidFill>
                <a:schemeClr val="bg1">
                  <a:lumMod val="65000"/>
                </a:schemeClr>
              </a:solidFill>
            </a:endParaRPr>
          </a:p>
          <a:p>
            <a:pPr marL="0" indent="0">
              <a:buNone/>
            </a:pPr>
            <a:r>
              <a:rPr lang="en-AU" sz="2800" b="1" i="1" dirty="0">
                <a:solidFill>
                  <a:schemeClr val="bg1">
                    <a:lumMod val="65000"/>
                  </a:schemeClr>
                </a:solidFill>
              </a:rPr>
              <a:t>Access to current As </a:t>
            </a:r>
            <a:r>
              <a:rPr lang="en-AU" sz="2800" b="1" i="1" dirty="0" smtClean="0">
                <a:solidFill>
                  <a:schemeClr val="bg1">
                    <a:lumMod val="65000"/>
                  </a:schemeClr>
                </a:solidFill>
              </a:rPr>
              <a:t>Constructed Plans</a:t>
            </a:r>
            <a:endParaRPr lang="en-AU" sz="2800" b="1" i="1" dirty="0">
              <a:solidFill>
                <a:schemeClr val="bg1">
                  <a:lumMod val="65000"/>
                </a:schemeClr>
              </a:solidFill>
            </a:endParaRPr>
          </a:p>
          <a:p>
            <a:pPr marL="0" indent="0">
              <a:buNone/>
            </a:pPr>
            <a:endParaRPr lang="en-AU" sz="2800" b="1" i="1" dirty="0">
              <a:solidFill>
                <a:schemeClr val="bg1">
                  <a:lumMod val="65000"/>
                </a:schemeClr>
              </a:solidFill>
            </a:endParaRPr>
          </a:p>
          <a:p>
            <a:pPr marL="0" indent="0">
              <a:buNone/>
            </a:pPr>
            <a:r>
              <a:rPr lang="en-AU" sz="2800" b="1" i="1" dirty="0">
                <a:solidFill>
                  <a:schemeClr val="bg1">
                    <a:lumMod val="65000"/>
                  </a:schemeClr>
                </a:solidFill>
              </a:rPr>
              <a:t>Risk Mitigation</a:t>
            </a:r>
          </a:p>
          <a:p>
            <a:endParaRPr lang="en-AU" dirty="0"/>
          </a:p>
        </p:txBody>
      </p:sp>
      <p:sp>
        <p:nvSpPr>
          <p:cNvPr id="4" name="Rectangle 3"/>
          <p:cNvSpPr/>
          <p:nvPr/>
        </p:nvSpPr>
        <p:spPr>
          <a:xfrm>
            <a:off x="1187624" y="2060848"/>
            <a:ext cx="4572000" cy="461665"/>
          </a:xfrm>
          <a:prstGeom prst="rect">
            <a:avLst/>
          </a:prstGeom>
        </p:spPr>
        <p:txBody>
          <a:bodyPr>
            <a:spAutoFit/>
          </a:bodyPr>
          <a:lstStyle/>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96752"/>
            <a:ext cx="4276950" cy="5040560"/>
          </a:xfrm>
          <a:prstGeom prst="rect">
            <a:avLst/>
          </a:prstGeom>
        </p:spPr>
      </p:pic>
      <p:sp>
        <p:nvSpPr>
          <p:cNvPr id="7" name="TextBox 6"/>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Why?</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3250276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73843"/>
            <a:ext cx="9144000" cy="1586880"/>
          </a:xfrm>
        </p:spPr>
        <p:txBody>
          <a:bodyPr/>
          <a:lstStyle/>
          <a:p>
            <a:pPr marL="0" indent="0" algn="ctr">
              <a:buNone/>
            </a:pPr>
            <a:endParaRPr lang="en-AU" sz="2800" i="1" dirty="0" smtClean="0"/>
          </a:p>
          <a:p>
            <a:pPr marL="0" indent="0" algn="ctr">
              <a:buNone/>
            </a:pPr>
            <a:r>
              <a:rPr lang="en-AU" sz="2800" i="1" dirty="0" smtClean="0"/>
              <a:t>“…</a:t>
            </a:r>
            <a:r>
              <a:rPr lang="en-AU" sz="2400" i="1" dirty="0" smtClean="0"/>
              <a:t>The new repository is an irreplaceable asset; a complete and reliable collection of our plans, maps and drawings that can be used with confidence…” </a:t>
            </a:r>
            <a:r>
              <a:rPr lang="en-AU" sz="1800" dirty="0" smtClean="0"/>
              <a:t>Andrew Jeffers – Managing Director, Wannon Water</a:t>
            </a:r>
            <a:endParaRPr lang="en-AU"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148709"/>
            <a:ext cx="5968652" cy="3977548"/>
          </a:xfrm>
          <a:prstGeom prst="rect">
            <a:avLst/>
          </a:prstGeom>
        </p:spPr>
      </p:pic>
      <p:sp>
        <p:nvSpPr>
          <p:cNvPr id="7" name="TextBox 6"/>
          <p:cNvSpPr txBox="1"/>
          <p:nvPr/>
        </p:nvSpPr>
        <p:spPr>
          <a:xfrm>
            <a:off x="194680" y="332656"/>
            <a:ext cx="7113624" cy="584775"/>
          </a:xfrm>
          <a:prstGeom prst="rect">
            <a:avLst/>
          </a:prstGeom>
          <a:noFill/>
        </p:spPr>
        <p:txBody>
          <a:bodyPr wrap="square" rtlCol="0">
            <a:spAutoFit/>
          </a:bodyPr>
          <a:lstStyle/>
          <a:p>
            <a:r>
              <a:rPr lang="en-AU" sz="3200" b="1" dirty="0" smtClean="0">
                <a:solidFill>
                  <a:schemeClr val="bg1"/>
                </a:solidFill>
                <a:latin typeface="+mj-lt"/>
                <a:ea typeface="+mj-ea"/>
                <a:cs typeface="+mj-cs"/>
              </a:rPr>
              <a:t>Benefits</a:t>
            </a:r>
            <a:endParaRPr lang="en-AU" sz="3200" b="1" dirty="0">
              <a:solidFill>
                <a:schemeClr val="bg1"/>
              </a:solidFill>
              <a:latin typeface="+mj-lt"/>
              <a:ea typeface="+mj-ea"/>
              <a:cs typeface="+mj-cs"/>
            </a:endParaRPr>
          </a:p>
        </p:txBody>
      </p:sp>
    </p:spTree>
    <p:extLst>
      <p:ext uri="{BB962C8B-B14F-4D97-AF65-F5344CB8AC3E}">
        <p14:creationId xmlns:p14="http://schemas.microsoft.com/office/powerpoint/2010/main" val="1441092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Wannon Water Powerpoint Slide Presentation Template">
  <a:themeElements>
    <a:clrScheme name="Wannon Water Powerpoint Slide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Wannon Water Powerpoint Slide Presentation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Wannon Water Powerpoint Slide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nnon Water Powerpoint Slide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nnon Water Powerpoint Slide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nnon Water Powerpoint Slide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nnon Water Powerpoint Slide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nnon Water Powerpoint Slide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nnon Water Powerpoint Slide Presentation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nnon Water Powerpoint Slide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nnon Water Powerpoint Slide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nnon Water Powerpoint Slide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nnon Water Powerpoint Slide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nnon Water Powerpoint Slide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nnon Water Powerpoint Slide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01fb457d9a644f3801ecfccec96a5b2 xmlns="aa07a3e3-3aa1-45a4-b840-d913da2220be">
      <Terms xmlns="http://schemas.microsoft.com/office/infopath/2007/PartnerControls"/>
    </i01fb457d9a644f3801ecfccec96a5b2>
    <TaxKeywordTaxHTField xmlns="aa07a3e3-3aa1-45a4-b840-d913da2220be">
      <Terms xmlns="http://schemas.microsoft.com/office/infopath/2007/PartnerControls"/>
    </TaxKeywordTaxHTField>
    <Wannon_NextReviewDate xmlns="aa07a3e3-3aa1-45a4-b840-d913da2220be">2018-10-20T02:49:58+00:00</Wannon_NextReviewDate>
    <c95fbf30efdb4e189d1fa05356b832b1 xmlns="aa07a3e3-3aa1-45a4-b840-d913da2220be">
      <Terms xmlns="http://schemas.microsoft.com/office/infopath/2007/PartnerControls"/>
    </c95fbf30efdb4e189d1fa05356b832b1>
    <Wannon_Custodian xmlns="aa07a3e3-3aa1-45a4-b840-d913da2220be">
      <UserInfo>
        <DisplayName>Joanne McBain</DisplayName>
        <AccountId>42</AccountId>
        <AccountType/>
      </UserInfo>
    </Wannon_Custodian>
    <cf3e901075fc41f38eb03faa4d517ea8 xmlns="aa07a3e3-3aa1-45a4-b840-d913da2220be">
      <Terms xmlns="http://schemas.microsoft.com/office/infopath/2007/PartnerControls">
        <TermInfo xmlns="http://schemas.microsoft.com/office/infopath/2007/PartnerControls">
          <TermName xmlns="http://schemas.microsoft.com/office/infopath/2007/PartnerControls">Our brand</TermName>
          <TermId xmlns="http://schemas.microsoft.com/office/infopath/2007/PartnerControls">1a59fd33-849e-40bc-a71f-6f045b5a7e07</TermId>
        </TermInfo>
      </Terms>
    </cf3e901075fc41f38eb03faa4d517ea8>
    <o7061942dba74a2d81826aa13134f882 xmlns="aa07a3e3-3aa1-45a4-b840-d913da2220be">
      <Terms xmlns="http://schemas.microsoft.com/office/infopath/2007/PartnerControls"/>
    </o7061942dba74a2d81826aa13134f882>
    <TaxCatchAll xmlns="aa07a3e3-3aa1-45a4-b840-d913da2220be">
      <Value>354</Value>
      <Value>186</Value>
    </TaxCatchAll>
    <m248c29315dd48a49c21a8de9fd8709b xmlns="aa07a3e3-3aa1-45a4-b840-d913da2220be">
      <Terms xmlns="http://schemas.microsoft.com/office/infopath/2007/PartnerControls">
        <TermInfo xmlns="http://schemas.microsoft.com/office/infopath/2007/PartnerControls">
          <TermName xmlns="http://schemas.microsoft.com/office/infopath/2007/PartnerControls">Generic Template</TermName>
          <TermId xmlns="http://schemas.microsoft.com/office/infopath/2007/PartnerControls">a8a4005b-0200-4ce7-9aab-79bcbe63529a</TermId>
        </TermInfo>
      </Terms>
    </m248c29315dd48a49c21a8de9fd8709b>
    <Review_x0020_Period_x0020__x0028_months_x0029_ xmlns="aa07a3e3-3aa1-45a4-b840-d913da2220be">36</Review_x0020_Period_x0020__x0028_months_x0029_>
    <Document_x0020_Approval_x0020_Status xmlns="aa07a3e3-3aa1-45a4-b840-d913da2220be">Approved</Document_x0020_Approval_x0020_Status>
    <Wannon_Stakeholders xmlns="aa07a3e3-3aa1-45a4-b840-d913da2220be">
      <UserInfo>
        <DisplayName/>
        <AccountId xsi:nil="true"/>
        <AccountType/>
      </UserInfo>
    </Wannon_Stakeholders>
    <Published_x0020_Version xmlns="aa07a3e3-3aa1-45a4-b840-d913da2220be">1</Published_x0020_Version>
    <Approved xmlns="aa07a3e3-3aa1-45a4-b840-d913da2220be">No</Approved>
    <Publisher_x0020_Comments xmlns="aa07a3e3-3aa1-45a4-b840-d913da2220be" xsi:nil="true"/>
    <Wannon_Approver xmlns="aa07a3e3-3aa1-45a4-b840-d913da2220be">
      <UserInfo>
        <DisplayName>Joanne McBain</DisplayName>
        <AccountId>42</AccountId>
        <AccountType/>
      </UserInfo>
    </Wannon_Approver>
    <Wannon_Approver_Position xmlns="aa07a3e3-3aa1-45a4-b840-d913da2220be">Executive Assistant</Wannon_Approver_Position>
    <Date_x0020_Published xmlns="aa07a3e3-3aa1-45a4-b840-d913da2220be">2015-10-20T02:49:58+00:00</Date_x0020_Published>
    <Custodian_x0020_Position xmlns="aa07a3e3-3aa1-45a4-b840-d913da2220be">Executive Assistant</Custodian_x0020_Position>
  </documentManagement>
</p:properties>
</file>

<file path=customXml/item4.xml><?xml version="1.0" encoding="utf-8"?>
<ct:contentTypeSchema xmlns:ct="http://schemas.microsoft.com/office/2006/metadata/contentType" xmlns:ma="http://schemas.microsoft.com/office/2006/metadata/properties/metaAttributes" ct:_="" ma:_="" ma:contentTypeName="Business Support Form" ma:contentTypeID="0x010100FD791899EC34774694DDE220B46E8E320400A90685D9458FBE49B4580949905B4593" ma:contentTypeVersion="74" ma:contentTypeDescription="" ma:contentTypeScope="" ma:versionID="8d9c1f37c09e4c64126ae84dd05f06e0">
  <xsd:schema xmlns:xsd="http://www.w3.org/2001/XMLSchema" xmlns:xs="http://www.w3.org/2001/XMLSchema" xmlns:p="http://schemas.microsoft.com/office/2006/metadata/properties" xmlns:ns2="aa07a3e3-3aa1-45a4-b840-d913da2220be" targetNamespace="http://schemas.microsoft.com/office/2006/metadata/properties" ma:root="true" ma:fieldsID="9503fa2a5d865b76e0d90ff99ae28a51" ns2:_="">
    <xsd:import namespace="aa07a3e3-3aa1-45a4-b840-d913da2220be"/>
    <xsd:element name="properties">
      <xsd:complexType>
        <xsd:sequence>
          <xsd:element name="documentManagement">
            <xsd:complexType>
              <xsd:all>
                <xsd:element ref="ns2:Wannon_Custodian"/>
                <xsd:element ref="ns2:Wannon_Approver"/>
                <xsd:element ref="ns2:Wannon_Stakeholders" minOccurs="0"/>
                <xsd:element ref="ns2:Review_x0020_Period_x0020__x0028_months_x0029_" minOccurs="0"/>
                <xsd:element ref="ns2:Date_x0020_Published" minOccurs="0"/>
                <xsd:element ref="ns2:Wannon_NextReviewDate" minOccurs="0"/>
                <xsd:element ref="ns2:Custodian_x0020_Position" minOccurs="0"/>
                <xsd:element ref="ns2:Wannon_Approver_Position" minOccurs="0"/>
                <xsd:element ref="ns2:Published_x0020_Version" minOccurs="0"/>
                <xsd:element ref="ns2:Document_x0020_Approval_x0020_Status" minOccurs="0"/>
                <xsd:element ref="ns2:TaxCatchAll" minOccurs="0"/>
                <xsd:element ref="ns2:TaxCatchAllLabel" minOccurs="0"/>
                <xsd:element ref="ns2:o7061942dba74a2d81826aa13134f882" minOccurs="0"/>
                <xsd:element ref="ns2:c95fbf30efdb4e189d1fa05356b832b1" minOccurs="0"/>
                <xsd:element ref="ns2:cf3e901075fc41f38eb03faa4d517ea8" minOccurs="0"/>
                <xsd:element ref="ns2:i01fb457d9a644f3801ecfccec96a5b2" minOccurs="0"/>
                <xsd:element ref="ns2:TaxKeywordTaxHTField" minOccurs="0"/>
                <xsd:element ref="ns2:m248c29315dd48a49c21a8de9fd8709b" minOccurs="0"/>
                <xsd:element ref="ns2:Publisher_x0020_Comments" minOccurs="0"/>
                <xsd:element ref="ns2: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7a3e3-3aa1-45a4-b840-d913da2220be" elementFormDefault="qualified">
    <xsd:import namespace="http://schemas.microsoft.com/office/2006/documentManagement/types"/>
    <xsd:import namespace="http://schemas.microsoft.com/office/infopath/2007/PartnerControls"/>
    <xsd:element name="Wannon_Custodian" ma:index="8" ma:displayName="Custodian" ma:internalName="Wannon_Custodian"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Wannon_Approver" ma:index="9" ma:displayName="Document Approver" ma:SearchPeopleOnly="false" ma:SharePointGroup="9" ma:internalName="Wannon_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Wannon_Stakeholders" ma:index="10" nillable="true" ma:displayName="Stakeholders" ma:SearchPeopleOnly="false" ma:SharePointGroup="0" ma:internalName="Wannon_Stakehold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Period_x0020__x0028_months_x0029_" ma:index="11" nillable="true" ma:displayName="Review Period (months)" ma:default="6" ma:format="Dropdown" ma:internalName="Review_x0020_Period_x0020__x0028_months_x0029_" ma:readOnly="false">
      <xsd:simpleType>
        <xsd:restriction base="dms:Choice">
          <xsd:enumeration value="6"/>
          <xsd:enumeration value="12"/>
          <xsd:enumeration value="24"/>
          <xsd:enumeration value="36"/>
        </xsd:restriction>
      </xsd:simpleType>
    </xsd:element>
    <xsd:element name="Date_x0020_Published" ma:index="12" nillable="true" ma:displayName="Date Published" ma:format="DateOnly" ma:internalName="Date_x0020_Published" ma:readOnly="false">
      <xsd:simpleType>
        <xsd:restriction base="dms:DateTime"/>
      </xsd:simpleType>
    </xsd:element>
    <xsd:element name="Wannon_NextReviewDate" ma:index="13" nillable="true" ma:displayName="Next Review Date" ma:internalName="Wannon_NextReviewDate" ma:readOnly="false">
      <xsd:simpleType>
        <xsd:restriction base="dms:DateTime"/>
      </xsd:simpleType>
    </xsd:element>
    <xsd:element name="Custodian_x0020_Position" ma:index="14" nillable="true" ma:displayName="Custodian Position" ma:internalName="Custodian_x0020_Position" ma:readOnly="false">
      <xsd:simpleType>
        <xsd:restriction base="dms:Text">
          <xsd:maxLength value="255"/>
        </xsd:restriction>
      </xsd:simpleType>
    </xsd:element>
    <xsd:element name="Wannon_Approver_Position" ma:index="15" nillable="true" ma:displayName="Approver Position" ma:internalName="Wannon_Approver_Position" ma:readOnly="false">
      <xsd:simpleType>
        <xsd:restriction base="dms:Text"/>
      </xsd:simpleType>
    </xsd:element>
    <xsd:element name="Published_x0020_Version" ma:index="16" nillable="true" ma:displayName="Published Version" ma:decimals="1" ma:internalName="Published_x0020_Version" ma:readOnly="false">
      <xsd:simpleType>
        <xsd:restriction base="dms:Number"/>
      </xsd:simpleType>
    </xsd:element>
    <xsd:element name="Document_x0020_Approval_x0020_Status" ma:index="17" nillable="true" ma:displayName="Document Approval Status" ma:internalName="Document_x0020_Approval_x0020_Status">
      <xsd:simpleType>
        <xsd:restriction base="dms:Text">
          <xsd:maxLength value="255"/>
        </xsd:restriction>
      </xsd:simpleType>
    </xsd:element>
    <xsd:element name="TaxCatchAll" ma:index="18" nillable="true" ma:displayName="Taxonomy Catch All Column" ma:hidden="true" ma:list="{c354011c-34a8-4ef8-ad34-5762bfc77a30}" ma:internalName="TaxCatchAll" ma:showField="CatchAllData" ma:web="aa07a3e3-3aa1-45a4-b840-d913da2220be">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c354011c-34a8-4ef8-ad34-5762bfc77a30}" ma:internalName="TaxCatchAllLabel" ma:readOnly="true" ma:showField="CatchAllDataLabel" ma:web="aa07a3e3-3aa1-45a4-b840-d913da2220be">
      <xsd:complexType>
        <xsd:complexContent>
          <xsd:extension base="dms:MultiChoiceLookup">
            <xsd:sequence>
              <xsd:element name="Value" type="dms:Lookup" maxOccurs="unbounded" minOccurs="0" nillable="true"/>
            </xsd:sequence>
          </xsd:extension>
        </xsd:complexContent>
      </xsd:complexType>
    </xsd:element>
    <xsd:element name="o7061942dba74a2d81826aa13134f882" ma:index="22" nillable="true" ma:taxonomy="true" ma:internalName="o7061942dba74a2d81826aa13134f882" ma:taxonomyFieldName="Wannon_Facility_Name" ma:displayName="Facility Name" ma:default="" ma:fieldId="{87061942-dba7-4a2d-8182-6aa13134f882}" ma:sspId="e1392c7b-3da2-4ee9-94ad-1f343bfb0343" ma:termSetId="800414cc-e887-4400-946b-477c5552599a" ma:anchorId="00000000-0000-0000-0000-000000000000" ma:open="false" ma:isKeyword="false">
      <xsd:complexType>
        <xsd:sequence>
          <xsd:element ref="pc:Terms" minOccurs="0" maxOccurs="1"/>
        </xsd:sequence>
      </xsd:complexType>
    </xsd:element>
    <xsd:element name="c95fbf30efdb4e189d1fa05356b832b1" ma:index="24" nillable="true" ma:taxonomy="true" ma:internalName="c95fbf30efdb4e189d1fa05356b832b1" ma:taxonomyFieldName="Wannon_Facility_Task" ma:displayName="Facility Task" ma:readOnly="false" ma:default="" ma:fieldId="{c95fbf30-efdb-4e18-9d1f-a05356b832b1}" ma:taxonomyMulti="true" ma:sspId="e1392c7b-3da2-4ee9-94ad-1f343bfb0343" ma:termSetId="a0bc1c69-d5f8-4e4e-be4c-b9d32f471e67" ma:anchorId="00000000-0000-0000-0000-000000000000" ma:open="false" ma:isKeyword="false">
      <xsd:complexType>
        <xsd:sequence>
          <xsd:element ref="pc:Terms" minOccurs="0" maxOccurs="1"/>
        </xsd:sequence>
      </xsd:complexType>
    </xsd:element>
    <xsd:element name="cf3e901075fc41f38eb03faa4d517ea8" ma:index="25" ma:taxonomy="true" ma:internalName="cf3e901075fc41f38eb03faa4d517ea8" ma:taxonomyFieldName="Wannon_Intranet_Area" ma:displayName="Intranet Area" ma:readOnly="false" ma:fieldId="{cf3e9010-75fc-41f3-8eb0-3faa4d517ea8}" ma:taxonomyMulti="true" ma:sspId="e1392c7b-3da2-4ee9-94ad-1f343bfb0343" ma:termSetId="b1a454d1-2402-486a-98d4-3b2b0a5f8e12" ma:anchorId="00000000-0000-0000-0000-000000000000" ma:open="false" ma:isKeyword="false">
      <xsd:complexType>
        <xsd:sequence>
          <xsd:element ref="pc:Terms" minOccurs="0" maxOccurs="1"/>
        </xsd:sequence>
      </xsd:complexType>
    </xsd:element>
    <xsd:element name="i01fb457d9a644f3801ecfccec96a5b2" ma:index="26" nillable="true" ma:taxonomy="true" ma:internalName="i01fb457d9a644f3801ecfccec96a5b2" ma:taxonomyFieldName="Wannon_Safety_Task" ma:displayName="Safety Task" ma:readOnly="false" ma:default="" ma:fieldId="{201fb457-d9a6-44f3-801e-cfccec96a5b2}" ma:taxonomyMulti="true" ma:sspId="e1392c7b-3da2-4ee9-94ad-1f343bfb0343" ma:termSetId="3a6cd258-bea4-4623-b248-8a68d0ea353a" ma:anchorId="00000000-0000-0000-0000-000000000000" ma:open="false" ma:isKeyword="false">
      <xsd:complexType>
        <xsd:sequence>
          <xsd:element ref="pc:Terms" minOccurs="0" maxOccurs="1"/>
        </xsd:sequence>
      </xsd:complexType>
    </xsd:element>
    <xsd:element name="TaxKeywordTaxHTField" ma:index="28" nillable="true" ma:taxonomy="true" ma:internalName="TaxKeywordTaxHTField" ma:taxonomyFieldName="TaxKeyword" ma:displayName="Enterprise Keywords" ma:fieldId="{23f27201-bee3-471e-b2e7-b64fd8b7ca38}" ma:taxonomyMulti="true" ma:sspId="e1392c7b-3da2-4ee9-94ad-1f343bfb0343" ma:termSetId="00000000-0000-0000-0000-000000000000" ma:anchorId="00000000-0000-0000-0000-000000000000" ma:open="true" ma:isKeyword="true">
      <xsd:complexType>
        <xsd:sequence>
          <xsd:element ref="pc:Terms" minOccurs="0" maxOccurs="1"/>
        </xsd:sequence>
      </xsd:complexType>
    </xsd:element>
    <xsd:element name="m248c29315dd48a49c21a8de9fd8709b" ma:index="30" ma:taxonomy="true" ma:internalName="m248c29315dd48a49c21a8de9fd8709b" ma:taxonomyFieldName="Wannon_Controlled_Document_Type" ma:displayName="Controlled Document Type" ma:readOnly="false" ma:fieldId="{6248c293-15dd-48a4-9c21-a8de9fd8709b}" ma:sspId="e1392c7b-3da2-4ee9-94ad-1f343bfb0343" ma:termSetId="2b143113-96f2-4c57-a8af-5f29df317c6a" ma:anchorId="00000000-0000-0000-0000-000000000000" ma:open="false" ma:isKeyword="false">
      <xsd:complexType>
        <xsd:sequence>
          <xsd:element ref="pc:Terms" minOccurs="0" maxOccurs="1"/>
        </xsd:sequence>
      </xsd:complexType>
    </xsd:element>
    <xsd:element name="Publisher_x0020_Comments" ma:index="32" nillable="true" ma:displayName="Publisher Comments" ma:hidden="true" ma:internalName="Publisher_x0020_Comments" ma:readOnly="false">
      <xsd:simpleType>
        <xsd:restriction base="dms:Note"/>
      </xsd:simpleType>
    </xsd:element>
    <xsd:element name="Approved" ma:index="33" nillable="true" ma:displayName="Approved" ma:default="No" ma:format="Dropdown" ma:hidden="true" ma:internalName="Approved"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BC1744-74BE-4B8C-9344-5C52AE8540AC}">
  <ds:schemaRefs>
    <ds:schemaRef ds:uri="http://schemas.microsoft.com/office/2006/metadata/longProperties"/>
  </ds:schemaRefs>
</ds:datastoreItem>
</file>

<file path=customXml/itemProps2.xml><?xml version="1.0" encoding="utf-8"?>
<ds:datastoreItem xmlns:ds="http://schemas.openxmlformats.org/officeDocument/2006/customXml" ds:itemID="{AD0DD377-84CC-49B4-A5FE-9ECB0D0CFC05}">
  <ds:schemaRefs>
    <ds:schemaRef ds:uri="http://schemas.microsoft.com/sharepoint/v3/contenttype/forms"/>
  </ds:schemaRefs>
</ds:datastoreItem>
</file>

<file path=customXml/itemProps3.xml><?xml version="1.0" encoding="utf-8"?>
<ds:datastoreItem xmlns:ds="http://schemas.openxmlformats.org/officeDocument/2006/customXml" ds:itemID="{13AC1D84-0985-408D-A202-04D91DD8377F}">
  <ds:schemaRefs>
    <ds:schemaRef ds:uri="http://schemas.microsoft.com/office/2006/documentManagement/types"/>
    <ds:schemaRef ds:uri="aa07a3e3-3aa1-45a4-b840-d913da2220be"/>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17F57F64-0EE6-4C02-A25E-ACE47A8C3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7a3e3-3aa1-45a4-b840-d913da222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Wannon Water Powerpoint Slide Presentation Template</Template>
  <TotalTime>2105</TotalTime>
  <Words>2697</Words>
  <Application>Microsoft Office PowerPoint</Application>
  <PresentationFormat>On-screen Show (4:3)</PresentationFormat>
  <Paragraphs>219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Wannon Water Powerpoint Slide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of Winning The Hamer Award</vt:lpstr>
      <vt:lpstr>PowerPoint Presentation</vt:lpstr>
      <vt:lpstr>PowerPoint Presentation</vt:lpstr>
      <vt:lpstr>PowerPoint Presentation</vt:lpstr>
      <vt:lpstr>PowerPoint Presentation</vt:lpstr>
      <vt:lpstr>Innovation</vt:lpstr>
      <vt:lpstr>The Final Product</vt:lpstr>
      <vt:lpstr>Key Points of the Project</vt:lpstr>
      <vt:lpstr>Where to from here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Powerpoint Presentation Template</dc:title>
  <dc:creator>Kate Follington</dc:creator>
  <cp:lastModifiedBy>Kate Follington</cp:lastModifiedBy>
  <cp:revision>92</cp:revision>
  <cp:lastPrinted>2016-10-10T23:16:27Z</cp:lastPrinted>
  <dcterms:created xsi:type="dcterms:W3CDTF">2008-12-16T03:00:19Z</dcterms:created>
  <dcterms:modified xsi:type="dcterms:W3CDTF">2016-11-02T01:09:31Z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ContentType">
    <vt:lpwstr>Document</vt:lpwstr>
  </property>
  <property fmtid="{D5CDD505-2E9C-101B-9397-08002B2CF9AE}" pid="5" name="Status">
    <vt:lpwstr/>
  </property>
  <property fmtid="{D5CDD505-2E9C-101B-9397-08002B2CF9AE}" pid="6" name="Wannon_Uncontrolled_Document_Type">
    <vt:lpwstr>46</vt:lpwstr>
  </property>
  <property fmtid="{D5CDD505-2E9C-101B-9397-08002B2CF9AE}" pid="7" name="display_urn:schemas-microsoft-com:office:office#Wannon_Custodian">
    <vt:lpwstr>Joanne McBain</vt:lpwstr>
  </property>
  <property fmtid="{D5CDD505-2E9C-101B-9397-08002B2CF9AE}" pid="8" name="TaxKeyword">
    <vt:lpwstr/>
  </property>
  <property fmtid="{D5CDD505-2E9C-101B-9397-08002B2CF9AE}" pid="9" name="Wannon_Customer_Account_Related_Activity">
    <vt:lpwstr/>
  </property>
  <property fmtid="{D5CDD505-2E9C-101B-9397-08002B2CF9AE}" pid="10" name="Wannon_Facility_Type">
    <vt:lpwstr/>
  </property>
  <property fmtid="{D5CDD505-2E9C-101B-9397-08002B2CF9AE}" pid="11" name="Wannon_Field_Services_Activity_Type">
    <vt:lpwstr/>
  </property>
  <property fmtid="{D5CDD505-2E9C-101B-9397-08002B2CF9AE}" pid="12" name="jdd28460d3fb45f791d62e4dc4773ba8">
    <vt:lpwstr/>
  </property>
  <property fmtid="{D5CDD505-2E9C-101B-9397-08002B2CF9AE}" pid="13" name="Wannon_Customer_Type">
    <vt:lpwstr/>
  </property>
  <property fmtid="{D5CDD505-2E9C-101B-9397-08002B2CF9AE}" pid="14" name="Wannon_Service_Type">
    <vt:lpwstr/>
  </property>
  <property fmtid="{D5CDD505-2E9C-101B-9397-08002B2CF9AE}" pid="15" name="e45ceb0bef2a458b81dbdb1e1d1ccc60">
    <vt:lpwstr/>
  </property>
  <property fmtid="{D5CDD505-2E9C-101B-9397-08002B2CF9AE}" pid="16" name="bc7ed91584cd4a27a467177197096ee1">
    <vt:lpwstr/>
  </property>
  <property fmtid="{D5CDD505-2E9C-101B-9397-08002B2CF9AE}" pid="17" name="f45e33ffdcb1447d81f6c354ba063174">
    <vt:lpwstr/>
  </property>
  <property fmtid="{D5CDD505-2E9C-101B-9397-08002B2CF9AE}" pid="18" name="Wannon_Customer_Service_Related_Activity">
    <vt:lpwstr/>
  </property>
  <property fmtid="{D5CDD505-2E9C-101B-9397-08002B2CF9AE}" pid="19" name="Wannon_Safety_Task">
    <vt:lpwstr/>
  </property>
  <property fmtid="{D5CDD505-2E9C-101B-9397-08002B2CF9AE}" pid="20" name="Wannon_Field_Services_Task">
    <vt:lpwstr/>
  </property>
  <property fmtid="{D5CDD505-2E9C-101B-9397-08002B2CF9AE}" pid="21" name="j9c10e2e6bb04069936a98cd9ff24c76">
    <vt:lpwstr/>
  </property>
  <property fmtid="{D5CDD505-2E9C-101B-9397-08002B2CF9AE}" pid="22" name="k66fd0d8abed44c1aad90d7eb7bf4efd">
    <vt:lpwstr/>
  </property>
  <property fmtid="{D5CDD505-2E9C-101B-9397-08002B2CF9AE}" pid="23" name="Wannon_Intranet_Area">
    <vt:lpwstr>354;#Our brand|1a59fd33-849e-40bc-a71f-6f045b5a7e07</vt:lpwstr>
  </property>
  <property fmtid="{D5CDD505-2E9C-101B-9397-08002B2CF9AE}" pid="24" name="j315ea4cc2ca4bdaaf4c3bec397aa872">
    <vt:lpwstr/>
  </property>
  <property fmtid="{D5CDD505-2E9C-101B-9397-08002B2CF9AE}" pid="25" name="Wannon_Facility_Task">
    <vt:lpwstr/>
  </property>
  <property fmtid="{D5CDD505-2E9C-101B-9397-08002B2CF9AE}" pid="26" name="Wannon_Facility_Name">
    <vt:lpwstr/>
  </property>
  <property fmtid="{D5CDD505-2E9C-101B-9397-08002B2CF9AE}" pid="27" name="Wannon_Emergency_Event_Type">
    <vt:lpwstr/>
  </property>
  <property fmtid="{D5CDD505-2E9C-101B-9397-08002B2CF9AE}" pid="28" name="ContentTypeId">
    <vt:lpwstr>0x010100FD791899EC34774694DDE220B46E8E320400A90685D9458FBE49B4580949905B4593</vt:lpwstr>
  </property>
  <property fmtid="{D5CDD505-2E9C-101B-9397-08002B2CF9AE}" pid="29" name="Wannon_Controlled_Document_Type">
    <vt:lpwstr>186;#Generic Template|a8a4005b-0200-4ce7-9aab-79bcbe63529a</vt:lpwstr>
  </property>
  <property fmtid="{D5CDD505-2E9C-101B-9397-08002B2CF9AE}" pid="30" name="WorkflowChangePath">
    <vt:lpwstr>5fb02671-983f-4176-aebb-8180eb1160de,5;</vt:lpwstr>
  </property>
  <property fmtid="{D5CDD505-2E9C-101B-9397-08002B2CF9AE}" pid="31" name="Order">
    <vt:r8>144400</vt:r8>
  </property>
  <property fmtid="{D5CDD505-2E9C-101B-9397-08002B2CF9AE}" pid="32" name="xd_ProgID">
    <vt:lpwstr/>
  </property>
  <property fmtid="{D5CDD505-2E9C-101B-9397-08002B2CF9AE}" pid="33" name="TemplateUrl">
    <vt:lpwstr/>
  </property>
</Properties>
</file>